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73" r:id="rId5"/>
    <p:sldId id="274" r:id="rId6"/>
    <p:sldId id="271" r:id="rId7"/>
    <p:sldId id="272" r:id="rId8"/>
    <p:sldId id="324" r:id="rId9"/>
    <p:sldId id="325" r:id="rId10"/>
    <p:sldId id="270" r:id="rId11"/>
    <p:sldId id="314" r:id="rId12"/>
    <p:sldId id="315" r:id="rId13"/>
    <p:sldId id="316" r:id="rId14"/>
    <p:sldId id="317" r:id="rId15"/>
    <p:sldId id="326" r:id="rId16"/>
    <p:sldId id="318" r:id="rId17"/>
    <p:sldId id="319" r:id="rId18"/>
    <p:sldId id="320" r:id="rId19"/>
    <p:sldId id="259" r:id="rId20"/>
    <p:sldId id="294" r:id="rId21"/>
    <p:sldId id="322" r:id="rId22"/>
    <p:sldId id="321" r:id="rId23"/>
    <p:sldId id="323" r:id="rId24"/>
    <p:sldId id="327" r:id="rId25"/>
    <p:sldId id="267" r:id="rId26"/>
  </p:sldIdLst>
  <p:sldSz cx="12192000" cy="6858000"/>
  <p:notesSz cx="6797675" cy="99298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e Hansen" initials="TH" lastIdx="1" clrIdx="0">
    <p:extLst>
      <p:ext uri="{19B8F6BF-5375-455C-9EA6-DF929625EA0E}">
        <p15:presenceInfo xmlns:p15="http://schemas.microsoft.com/office/powerpoint/2012/main" userId="S::tone@ny-as.no::5bcca293-f87a-48ce-8a63-ed58a04745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5E9AA0"/>
    <a:srgbClr val="0260A5"/>
    <a:srgbClr val="548235"/>
    <a:srgbClr val="000000"/>
    <a:srgbClr val="11A2E0"/>
    <a:srgbClr val="5DB0A8"/>
    <a:srgbClr val="656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emastil 2 – utheving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72" d="100"/>
          <a:sy n="72" d="100"/>
        </p:scale>
        <p:origin x="456" y="60"/>
      </p:cViewPr>
      <p:guideLst/>
    </p:cSldViewPr>
  </p:slideViewPr>
  <p:notesTextViewPr>
    <p:cViewPr>
      <p:scale>
        <a:sx n="1" d="1"/>
        <a:sy n="1" d="1"/>
      </p:scale>
      <p:origin x="0" y="0"/>
    </p:cViewPr>
  </p:notesTextViewPr>
  <p:notesViewPr>
    <p:cSldViewPr snapToGrid="0">
      <p:cViewPr varScale="1">
        <p:scale>
          <a:sx n="87" d="100"/>
          <a:sy n="87" d="100"/>
        </p:scale>
        <p:origin x="4238"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BA046CCA-1F74-4C3D-A9A5-8B84DE4FA188}" type="datetimeFigureOut">
              <a:rPr lang="nb-NO" smtClean="0"/>
              <a:t>17.05.2021</a:t>
            </a:fld>
            <a:endParaRPr lang="nb-NO"/>
          </a:p>
        </p:txBody>
      </p:sp>
      <p:sp>
        <p:nvSpPr>
          <p:cNvPr id="4" name="Plassholder for lysbil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8375"/>
            <a:ext cx="5438775" cy="3910013"/>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31338"/>
            <a:ext cx="2946400" cy="498475"/>
          </a:xfrm>
          <a:prstGeom prst="rect">
            <a:avLst/>
          </a:prstGeom>
        </p:spPr>
        <p:txBody>
          <a:bodyPr vert="horz" lIns="91440" tIns="45720" rIns="91440" bIns="45720" rtlCol="0" anchor="b"/>
          <a:lstStyle>
            <a:lvl1pPr algn="r">
              <a:defRPr sz="1200"/>
            </a:lvl1pPr>
          </a:lstStyle>
          <a:p>
            <a:fld id="{A3D245F4-F65D-4481-A998-DDED1508AD87}" type="slidenum">
              <a:rPr lang="nb-NO" smtClean="0"/>
              <a:t>‹#›</a:t>
            </a:fld>
            <a:endParaRPr lang="nb-NO"/>
          </a:p>
        </p:txBody>
      </p:sp>
    </p:spTree>
    <p:extLst>
      <p:ext uri="{BB962C8B-B14F-4D97-AF65-F5344CB8AC3E}">
        <p14:creationId xmlns:p14="http://schemas.microsoft.com/office/powerpoint/2010/main" val="127940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På bakgrunn av signaler fra NAV, større usikkerhet om fremtiden og økende krav til små attføringsvirksomheter, ble Promenaden AS, Odal Kompetansesenter AS og Grue Service AS enige om å etablere en ny større enhet. </a:t>
            </a:r>
          </a:p>
          <a:p>
            <a:endParaRPr lang="nb-NO" dirty="0"/>
          </a:p>
          <a:p>
            <a:r>
              <a:rPr lang="nb-NO" dirty="0"/>
              <a:t>Ved hjelp av </a:t>
            </a:r>
            <a:r>
              <a:rPr lang="nb-NO" dirty="0" err="1"/>
              <a:t>PwCs</a:t>
            </a:r>
            <a:r>
              <a:rPr lang="nb-NO" dirty="0"/>
              <a:t> advokater og revisorer, og i </a:t>
            </a:r>
            <a:r>
              <a:rPr lang="nb-NO" dirty="0" err="1"/>
              <a:t>hht</a:t>
            </a:r>
            <a:r>
              <a:rPr lang="nb-NO" dirty="0"/>
              <a:t>. </a:t>
            </a:r>
            <a:r>
              <a:rPr lang="nb-NO" dirty="0" err="1"/>
              <a:t>NAVs</a:t>
            </a:r>
            <a:r>
              <a:rPr lang="nb-NO" dirty="0"/>
              <a:t> retningslinjer ble det bestemt at de opprinnelige selskapene skulle stå igjen som holdingselskaper for Ny Vekst og Kompetanse AS. </a:t>
            </a:r>
          </a:p>
          <a:p>
            <a:endParaRPr lang="nb-NO" dirty="0"/>
          </a:p>
          <a:p>
            <a:r>
              <a:rPr lang="nb-NO" dirty="0"/>
              <a:t>«NAV retningslinjer: Attføringsvirksomheten kan ikke eie og kontrollere annen forretningsvirksomhet»</a:t>
            </a:r>
          </a:p>
          <a:p>
            <a:endParaRPr lang="nb-NO" dirty="0"/>
          </a:p>
          <a:p>
            <a:r>
              <a:rPr lang="nb-NO" dirty="0"/>
              <a:t>Det ble gjennomført en virksomhetsoverdragelse ved at all attføringsvirksomhet og ansatte ble overført til det nye selskapet. Hvert av selskapene gikk inn med maks aksjekapital og aksjefordelingen er på hhv. 49% på Promenaden AS, og 25,5 % på Odal Kompetansesenter AS og Grue Service AS.</a:t>
            </a:r>
          </a:p>
        </p:txBody>
      </p:sp>
      <p:sp>
        <p:nvSpPr>
          <p:cNvPr id="4" name="Plassholder for lysbildenummer 3"/>
          <p:cNvSpPr>
            <a:spLocks noGrp="1"/>
          </p:cNvSpPr>
          <p:nvPr>
            <p:ph type="sldNum" sz="quarter" idx="5"/>
          </p:nvPr>
        </p:nvSpPr>
        <p:spPr/>
        <p:txBody>
          <a:bodyPr/>
          <a:lstStyle/>
          <a:p>
            <a:fld id="{A3D245F4-F65D-4481-A998-DDED1508AD87}" type="slidenum">
              <a:rPr lang="nb-NO" smtClean="0"/>
              <a:t>3</a:t>
            </a:fld>
            <a:endParaRPr lang="nb-NO"/>
          </a:p>
        </p:txBody>
      </p:sp>
    </p:spTree>
    <p:extLst>
      <p:ext uri="{BB962C8B-B14F-4D97-AF65-F5344CB8AC3E}">
        <p14:creationId xmlns:p14="http://schemas.microsoft.com/office/powerpoint/2010/main" val="158721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500" kern="0" dirty="0">
                <a:solidFill>
                  <a:srgbClr val="595959"/>
                </a:solidFill>
                <a:latin typeface="Lora"/>
                <a:sym typeface="Lora"/>
              </a:rPr>
              <a:t>2. Hva er løsningen</a:t>
            </a:r>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5E848-5086-4CF2-A04E-1BF5C6FBD22A}" type="slidenum">
              <a:rPr kumimoji="0" lang="nb-NO"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5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500" kern="0" dirty="0">
                <a:solidFill>
                  <a:srgbClr val="595959"/>
                </a:solidFill>
                <a:latin typeface="Lora"/>
                <a:sym typeface="Lora"/>
              </a:rPr>
              <a:t>2. Hva er løsningen</a:t>
            </a:r>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5E848-5086-4CF2-A04E-1BF5C6FBD22A}" type="slidenum">
              <a:rPr kumimoji="0" lang="nb-NO"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57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500" kern="0" dirty="0">
                <a:solidFill>
                  <a:srgbClr val="595959"/>
                </a:solidFill>
                <a:latin typeface="Lora"/>
                <a:sym typeface="Lora"/>
              </a:rPr>
              <a:t>2. Hva er løsningen</a:t>
            </a:r>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5E848-5086-4CF2-A04E-1BF5C6FBD22A}" type="slidenum">
              <a:rPr kumimoji="0" lang="nb-NO"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b-N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976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22EBE3-1C00-427F-9CBA-9FAE0E712CF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D835D6A8-6206-4D9B-A467-E6D13E170A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F556359D-14E5-47F6-9D46-2159538DCE4C}"/>
              </a:ext>
            </a:extLst>
          </p:cNvPr>
          <p:cNvSpPr>
            <a:spLocks noGrp="1"/>
          </p:cNvSpPr>
          <p:nvPr>
            <p:ph type="dt" sz="half" idx="10"/>
          </p:nvPr>
        </p:nvSpPr>
        <p:spPr/>
        <p:txBody>
          <a:bodyPr/>
          <a:lstStyle/>
          <a:p>
            <a:fld id="{9F97DE23-AF79-4CD3-BF9A-D8A19808B59D}" type="datetimeFigureOut">
              <a:rPr lang="nb-NO" smtClean="0"/>
              <a:t>17.05.2021</a:t>
            </a:fld>
            <a:endParaRPr lang="nb-NO"/>
          </a:p>
        </p:txBody>
      </p:sp>
      <p:sp>
        <p:nvSpPr>
          <p:cNvPr id="5" name="Plassholder for bunntekst 4">
            <a:extLst>
              <a:ext uri="{FF2B5EF4-FFF2-40B4-BE49-F238E27FC236}">
                <a16:creationId xmlns:a16="http://schemas.microsoft.com/office/drawing/2014/main" id="{3619B671-0501-48BD-ADED-C3862A13250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1DA7228-A176-48A0-A987-F4CAAB6758C0}"/>
              </a:ext>
            </a:extLst>
          </p:cNvPr>
          <p:cNvSpPr>
            <a:spLocks noGrp="1"/>
          </p:cNvSpPr>
          <p:nvPr>
            <p:ph type="sldNum" sz="quarter" idx="12"/>
          </p:nvPr>
        </p:nvSpPr>
        <p:spPr/>
        <p:txBody>
          <a:bodyPr/>
          <a:lstStyle/>
          <a:p>
            <a:fld id="{F99EDCC8-0CFB-4B1B-8031-5A85C2B0DCA9}" type="slidenum">
              <a:rPr lang="nb-NO" smtClean="0"/>
              <a:t>‹#›</a:t>
            </a:fld>
            <a:endParaRPr lang="nb-NO"/>
          </a:p>
        </p:txBody>
      </p:sp>
    </p:spTree>
    <p:extLst>
      <p:ext uri="{BB962C8B-B14F-4D97-AF65-F5344CB8AC3E}">
        <p14:creationId xmlns:p14="http://schemas.microsoft.com/office/powerpoint/2010/main" val="465498110"/>
      </p:ext>
    </p:extLst>
  </p:cSld>
  <p:clrMapOvr>
    <a:masterClrMapping/>
  </p:clrMapOvr>
  <p:transition spd="slow">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9DB11C-3B6A-4F41-AD76-EAE38C41852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A1E491D-253C-40D3-BF97-D8A8966C578C}"/>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FEF451D-0CAA-45D4-B38D-768A9F8CB70D}"/>
              </a:ext>
            </a:extLst>
          </p:cNvPr>
          <p:cNvSpPr>
            <a:spLocks noGrp="1"/>
          </p:cNvSpPr>
          <p:nvPr>
            <p:ph type="dt" sz="half" idx="10"/>
          </p:nvPr>
        </p:nvSpPr>
        <p:spPr/>
        <p:txBody>
          <a:bodyPr/>
          <a:lstStyle/>
          <a:p>
            <a:fld id="{9F97DE23-AF79-4CD3-BF9A-D8A19808B59D}" type="datetimeFigureOut">
              <a:rPr lang="nb-NO" smtClean="0"/>
              <a:t>17.05.2021</a:t>
            </a:fld>
            <a:endParaRPr lang="nb-NO"/>
          </a:p>
        </p:txBody>
      </p:sp>
      <p:sp>
        <p:nvSpPr>
          <p:cNvPr id="5" name="Plassholder for bunntekst 4">
            <a:extLst>
              <a:ext uri="{FF2B5EF4-FFF2-40B4-BE49-F238E27FC236}">
                <a16:creationId xmlns:a16="http://schemas.microsoft.com/office/drawing/2014/main" id="{01889427-564A-4F08-924E-A1DFBD09588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5284BBE-C99C-4F03-B09B-F310FD0697CE}"/>
              </a:ext>
            </a:extLst>
          </p:cNvPr>
          <p:cNvSpPr>
            <a:spLocks noGrp="1"/>
          </p:cNvSpPr>
          <p:nvPr>
            <p:ph type="sldNum" sz="quarter" idx="12"/>
          </p:nvPr>
        </p:nvSpPr>
        <p:spPr/>
        <p:txBody>
          <a:bodyPr/>
          <a:lstStyle/>
          <a:p>
            <a:fld id="{F99EDCC8-0CFB-4B1B-8031-5A85C2B0DCA9}" type="slidenum">
              <a:rPr lang="nb-NO" smtClean="0"/>
              <a:t>‹#›</a:t>
            </a:fld>
            <a:endParaRPr lang="nb-NO"/>
          </a:p>
        </p:txBody>
      </p:sp>
    </p:spTree>
    <p:extLst>
      <p:ext uri="{BB962C8B-B14F-4D97-AF65-F5344CB8AC3E}">
        <p14:creationId xmlns:p14="http://schemas.microsoft.com/office/powerpoint/2010/main" val="1057999601"/>
      </p:ext>
    </p:extLst>
  </p:cSld>
  <p:clrMapOvr>
    <a:masterClrMapping/>
  </p:clrMapOvr>
  <p:transition spd="slow">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01D57DD-4857-447E-BCD4-83150732952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727E690-3F16-4E4D-BA07-FA7304514F42}"/>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64D4DD2-79BD-4FFA-8CE3-C2FE867E87AB}"/>
              </a:ext>
            </a:extLst>
          </p:cNvPr>
          <p:cNvSpPr>
            <a:spLocks noGrp="1"/>
          </p:cNvSpPr>
          <p:nvPr>
            <p:ph type="dt" sz="half" idx="10"/>
          </p:nvPr>
        </p:nvSpPr>
        <p:spPr/>
        <p:txBody>
          <a:bodyPr/>
          <a:lstStyle/>
          <a:p>
            <a:fld id="{9F97DE23-AF79-4CD3-BF9A-D8A19808B59D}" type="datetimeFigureOut">
              <a:rPr lang="nb-NO" smtClean="0"/>
              <a:t>17.05.2021</a:t>
            </a:fld>
            <a:endParaRPr lang="nb-NO"/>
          </a:p>
        </p:txBody>
      </p:sp>
      <p:sp>
        <p:nvSpPr>
          <p:cNvPr id="5" name="Plassholder for bunntekst 4">
            <a:extLst>
              <a:ext uri="{FF2B5EF4-FFF2-40B4-BE49-F238E27FC236}">
                <a16:creationId xmlns:a16="http://schemas.microsoft.com/office/drawing/2014/main" id="{B011E556-D2CC-46CF-9313-5243D4BD078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E6750DF-A199-492D-B603-232A4E7C3E0C}"/>
              </a:ext>
            </a:extLst>
          </p:cNvPr>
          <p:cNvSpPr>
            <a:spLocks noGrp="1"/>
          </p:cNvSpPr>
          <p:nvPr>
            <p:ph type="sldNum" sz="quarter" idx="12"/>
          </p:nvPr>
        </p:nvSpPr>
        <p:spPr/>
        <p:txBody>
          <a:bodyPr/>
          <a:lstStyle/>
          <a:p>
            <a:fld id="{F99EDCC8-0CFB-4B1B-8031-5A85C2B0DCA9}" type="slidenum">
              <a:rPr lang="nb-NO" smtClean="0"/>
              <a:t>‹#›</a:t>
            </a:fld>
            <a:endParaRPr lang="nb-NO"/>
          </a:p>
        </p:txBody>
      </p:sp>
    </p:spTree>
    <p:extLst>
      <p:ext uri="{BB962C8B-B14F-4D97-AF65-F5344CB8AC3E}">
        <p14:creationId xmlns:p14="http://schemas.microsoft.com/office/powerpoint/2010/main" val="2467629480"/>
      </p:ext>
    </p:extLst>
  </p:cSld>
  <p:clrMapOvr>
    <a:masterClrMapping/>
  </p:clrMapOvr>
  <p:transition spd="slow">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8424B9-8BBE-4305-9915-8726372B4CA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B74BDA8-0279-4656-8EE7-A8B76DFD5D4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0622D00-3FD5-4CAE-842D-3C67BF4FCDC5}"/>
              </a:ext>
            </a:extLst>
          </p:cNvPr>
          <p:cNvSpPr>
            <a:spLocks noGrp="1"/>
          </p:cNvSpPr>
          <p:nvPr>
            <p:ph type="dt" sz="half" idx="10"/>
          </p:nvPr>
        </p:nvSpPr>
        <p:spPr/>
        <p:txBody>
          <a:bodyPr/>
          <a:lstStyle/>
          <a:p>
            <a:fld id="{9F97DE23-AF79-4CD3-BF9A-D8A19808B59D}" type="datetimeFigureOut">
              <a:rPr lang="nb-NO" smtClean="0"/>
              <a:t>17.05.2021</a:t>
            </a:fld>
            <a:endParaRPr lang="nb-NO"/>
          </a:p>
        </p:txBody>
      </p:sp>
      <p:sp>
        <p:nvSpPr>
          <p:cNvPr id="5" name="Plassholder for bunntekst 4">
            <a:extLst>
              <a:ext uri="{FF2B5EF4-FFF2-40B4-BE49-F238E27FC236}">
                <a16:creationId xmlns:a16="http://schemas.microsoft.com/office/drawing/2014/main" id="{8915B516-32D1-4395-AF6A-DF5E1A7662A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7BBEE95-3C9F-4CF9-A1B8-3E8849F974C7}"/>
              </a:ext>
            </a:extLst>
          </p:cNvPr>
          <p:cNvSpPr>
            <a:spLocks noGrp="1"/>
          </p:cNvSpPr>
          <p:nvPr>
            <p:ph type="sldNum" sz="quarter" idx="12"/>
          </p:nvPr>
        </p:nvSpPr>
        <p:spPr/>
        <p:txBody>
          <a:bodyPr/>
          <a:lstStyle/>
          <a:p>
            <a:fld id="{F99EDCC8-0CFB-4B1B-8031-5A85C2B0DCA9}" type="slidenum">
              <a:rPr lang="nb-NO" smtClean="0"/>
              <a:t>‹#›</a:t>
            </a:fld>
            <a:endParaRPr lang="nb-NO"/>
          </a:p>
        </p:txBody>
      </p:sp>
    </p:spTree>
    <p:extLst>
      <p:ext uri="{BB962C8B-B14F-4D97-AF65-F5344CB8AC3E}">
        <p14:creationId xmlns:p14="http://schemas.microsoft.com/office/powerpoint/2010/main" val="734232876"/>
      </p:ext>
    </p:extLst>
  </p:cSld>
  <p:clrMapOvr>
    <a:masterClrMapping/>
  </p:clrMapOvr>
  <p:transition spd="slow">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6C2D3B-DC3F-4A48-9433-F72837545620}"/>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C6FB9699-B884-47CD-AD88-E4CF589C13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A3B41D11-C803-4B35-95BC-5DC11B12EDEC}"/>
              </a:ext>
            </a:extLst>
          </p:cNvPr>
          <p:cNvSpPr>
            <a:spLocks noGrp="1"/>
          </p:cNvSpPr>
          <p:nvPr>
            <p:ph type="dt" sz="half" idx="10"/>
          </p:nvPr>
        </p:nvSpPr>
        <p:spPr/>
        <p:txBody>
          <a:bodyPr/>
          <a:lstStyle/>
          <a:p>
            <a:fld id="{9F97DE23-AF79-4CD3-BF9A-D8A19808B59D}" type="datetimeFigureOut">
              <a:rPr lang="nb-NO" smtClean="0"/>
              <a:t>17.05.2021</a:t>
            </a:fld>
            <a:endParaRPr lang="nb-NO"/>
          </a:p>
        </p:txBody>
      </p:sp>
      <p:sp>
        <p:nvSpPr>
          <p:cNvPr id="5" name="Plassholder for bunntekst 4">
            <a:extLst>
              <a:ext uri="{FF2B5EF4-FFF2-40B4-BE49-F238E27FC236}">
                <a16:creationId xmlns:a16="http://schemas.microsoft.com/office/drawing/2014/main" id="{52F9F489-983E-4947-8A38-19785E22407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C777E1D-934A-4C2B-9E36-14ECC2D1CCFD}"/>
              </a:ext>
            </a:extLst>
          </p:cNvPr>
          <p:cNvSpPr>
            <a:spLocks noGrp="1"/>
          </p:cNvSpPr>
          <p:nvPr>
            <p:ph type="sldNum" sz="quarter" idx="12"/>
          </p:nvPr>
        </p:nvSpPr>
        <p:spPr/>
        <p:txBody>
          <a:bodyPr/>
          <a:lstStyle/>
          <a:p>
            <a:fld id="{F99EDCC8-0CFB-4B1B-8031-5A85C2B0DCA9}" type="slidenum">
              <a:rPr lang="nb-NO" smtClean="0"/>
              <a:t>‹#›</a:t>
            </a:fld>
            <a:endParaRPr lang="nb-NO"/>
          </a:p>
        </p:txBody>
      </p:sp>
    </p:spTree>
    <p:extLst>
      <p:ext uri="{BB962C8B-B14F-4D97-AF65-F5344CB8AC3E}">
        <p14:creationId xmlns:p14="http://schemas.microsoft.com/office/powerpoint/2010/main" val="1845790166"/>
      </p:ext>
    </p:extLst>
  </p:cSld>
  <p:clrMapOvr>
    <a:masterClrMapping/>
  </p:clrMapOvr>
  <p:transition spd="slow">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05EF9A-2403-44AD-B766-E101F23566B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BB00FE6-8625-4407-9F9A-97CA882238B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DF3DBBD-5537-4BE3-A1A6-1F31FECC0B7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1BE1CE5-8F52-4145-8732-AA8BE73B7B0F}"/>
              </a:ext>
            </a:extLst>
          </p:cNvPr>
          <p:cNvSpPr>
            <a:spLocks noGrp="1"/>
          </p:cNvSpPr>
          <p:nvPr>
            <p:ph type="dt" sz="half" idx="10"/>
          </p:nvPr>
        </p:nvSpPr>
        <p:spPr/>
        <p:txBody>
          <a:bodyPr/>
          <a:lstStyle/>
          <a:p>
            <a:fld id="{9F97DE23-AF79-4CD3-BF9A-D8A19808B59D}" type="datetimeFigureOut">
              <a:rPr lang="nb-NO" smtClean="0"/>
              <a:t>17.05.2021</a:t>
            </a:fld>
            <a:endParaRPr lang="nb-NO"/>
          </a:p>
        </p:txBody>
      </p:sp>
      <p:sp>
        <p:nvSpPr>
          <p:cNvPr id="6" name="Plassholder for bunntekst 5">
            <a:extLst>
              <a:ext uri="{FF2B5EF4-FFF2-40B4-BE49-F238E27FC236}">
                <a16:creationId xmlns:a16="http://schemas.microsoft.com/office/drawing/2014/main" id="{39AFFC77-AD6B-42D4-9CDF-626B6A214AF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17E3D1C-131D-4FF5-8B5C-F566A99BAFA8}"/>
              </a:ext>
            </a:extLst>
          </p:cNvPr>
          <p:cNvSpPr>
            <a:spLocks noGrp="1"/>
          </p:cNvSpPr>
          <p:nvPr>
            <p:ph type="sldNum" sz="quarter" idx="12"/>
          </p:nvPr>
        </p:nvSpPr>
        <p:spPr/>
        <p:txBody>
          <a:bodyPr/>
          <a:lstStyle/>
          <a:p>
            <a:fld id="{F99EDCC8-0CFB-4B1B-8031-5A85C2B0DCA9}" type="slidenum">
              <a:rPr lang="nb-NO" smtClean="0"/>
              <a:t>‹#›</a:t>
            </a:fld>
            <a:endParaRPr lang="nb-NO"/>
          </a:p>
        </p:txBody>
      </p:sp>
    </p:spTree>
    <p:extLst>
      <p:ext uri="{BB962C8B-B14F-4D97-AF65-F5344CB8AC3E}">
        <p14:creationId xmlns:p14="http://schemas.microsoft.com/office/powerpoint/2010/main" val="801741675"/>
      </p:ext>
    </p:extLst>
  </p:cSld>
  <p:clrMapOvr>
    <a:masterClrMapping/>
  </p:clrMapOvr>
  <p:transition spd="slow">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029E32-B523-435B-BC19-0CE625214052}"/>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0230CAB-93C1-4C4D-9E87-0C578DCDD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F7AF60CB-8A16-480C-BD4F-27D894BADE59}"/>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4DC93B73-C376-49A2-9F8D-B984546DAB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B7264A4-1DB7-4595-BF50-2417C2718E9B}"/>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E1781A2D-D0C5-47F8-B25E-258E9C878C34}"/>
              </a:ext>
            </a:extLst>
          </p:cNvPr>
          <p:cNvSpPr>
            <a:spLocks noGrp="1"/>
          </p:cNvSpPr>
          <p:nvPr>
            <p:ph type="dt" sz="half" idx="10"/>
          </p:nvPr>
        </p:nvSpPr>
        <p:spPr/>
        <p:txBody>
          <a:bodyPr/>
          <a:lstStyle/>
          <a:p>
            <a:fld id="{9F97DE23-AF79-4CD3-BF9A-D8A19808B59D}" type="datetimeFigureOut">
              <a:rPr lang="nb-NO" smtClean="0"/>
              <a:t>17.05.2021</a:t>
            </a:fld>
            <a:endParaRPr lang="nb-NO"/>
          </a:p>
        </p:txBody>
      </p:sp>
      <p:sp>
        <p:nvSpPr>
          <p:cNvPr id="8" name="Plassholder for bunntekst 7">
            <a:extLst>
              <a:ext uri="{FF2B5EF4-FFF2-40B4-BE49-F238E27FC236}">
                <a16:creationId xmlns:a16="http://schemas.microsoft.com/office/drawing/2014/main" id="{1F63EECD-462C-475F-92C6-F68CB0BDB8E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AF8CD9E-E89F-4DD9-BD98-045B27D6075D}"/>
              </a:ext>
            </a:extLst>
          </p:cNvPr>
          <p:cNvSpPr>
            <a:spLocks noGrp="1"/>
          </p:cNvSpPr>
          <p:nvPr>
            <p:ph type="sldNum" sz="quarter" idx="12"/>
          </p:nvPr>
        </p:nvSpPr>
        <p:spPr/>
        <p:txBody>
          <a:bodyPr/>
          <a:lstStyle/>
          <a:p>
            <a:fld id="{F99EDCC8-0CFB-4B1B-8031-5A85C2B0DCA9}" type="slidenum">
              <a:rPr lang="nb-NO" smtClean="0"/>
              <a:t>‹#›</a:t>
            </a:fld>
            <a:endParaRPr lang="nb-NO"/>
          </a:p>
        </p:txBody>
      </p:sp>
    </p:spTree>
    <p:extLst>
      <p:ext uri="{BB962C8B-B14F-4D97-AF65-F5344CB8AC3E}">
        <p14:creationId xmlns:p14="http://schemas.microsoft.com/office/powerpoint/2010/main" val="3782197482"/>
      </p:ext>
    </p:extLst>
  </p:cSld>
  <p:clrMapOvr>
    <a:masterClrMapping/>
  </p:clrMapOvr>
  <p:transition spd="slow">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75B0CB-7949-4954-BD6C-421EABDF269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B2B781D-26A0-4161-B97A-D7C534D3CBC9}"/>
              </a:ext>
            </a:extLst>
          </p:cNvPr>
          <p:cNvSpPr>
            <a:spLocks noGrp="1"/>
          </p:cNvSpPr>
          <p:nvPr>
            <p:ph type="dt" sz="half" idx="10"/>
          </p:nvPr>
        </p:nvSpPr>
        <p:spPr/>
        <p:txBody>
          <a:bodyPr/>
          <a:lstStyle/>
          <a:p>
            <a:fld id="{9F97DE23-AF79-4CD3-BF9A-D8A19808B59D}" type="datetimeFigureOut">
              <a:rPr lang="nb-NO" smtClean="0"/>
              <a:t>17.05.2021</a:t>
            </a:fld>
            <a:endParaRPr lang="nb-NO"/>
          </a:p>
        </p:txBody>
      </p:sp>
      <p:sp>
        <p:nvSpPr>
          <p:cNvPr id="4" name="Plassholder for bunntekst 3">
            <a:extLst>
              <a:ext uri="{FF2B5EF4-FFF2-40B4-BE49-F238E27FC236}">
                <a16:creationId xmlns:a16="http://schemas.microsoft.com/office/drawing/2014/main" id="{C3956F77-F474-4ECB-8C19-0583BE20EE95}"/>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75C41DB-6401-4983-9BDE-25B9C5BC17AB}"/>
              </a:ext>
            </a:extLst>
          </p:cNvPr>
          <p:cNvSpPr>
            <a:spLocks noGrp="1"/>
          </p:cNvSpPr>
          <p:nvPr>
            <p:ph type="sldNum" sz="quarter" idx="12"/>
          </p:nvPr>
        </p:nvSpPr>
        <p:spPr/>
        <p:txBody>
          <a:bodyPr/>
          <a:lstStyle/>
          <a:p>
            <a:fld id="{F99EDCC8-0CFB-4B1B-8031-5A85C2B0DCA9}" type="slidenum">
              <a:rPr lang="nb-NO" smtClean="0"/>
              <a:t>‹#›</a:t>
            </a:fld>
            <a:endParaRPr lang="nb-NO"/>
          </a:p>
        </p:txBody>
      </p:sp>
    </p:spTree>
    <p:extLst>
      <p:ext uri="{BB962C8B-B14F-4D97-AF65-F5344CB8AC3E}">
        <p14:creationId xmlns:p14="http://schemas.microsoft.com/office/powerpoint/2010/main" val="4007409178"/>
      </p:ext>
    </p:extLst>
  </p:cSld>
  <p:clrMapOvr>
    <a:masterClrMapping/>
  </p:clrMapOvr>
  <p:transition spd="slow">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BB539E3-105A-465A-B786-8EBE960377EB}"/>
              </a:ext>
            </a:extLst>
          </p:cNvPr>
          <p:cNvSpPr>
            <a:spLocks noGrp="1"/>
          </p:cNvSpPr>
          <p:nvPr>
            <p:ph type="dt" sz="half" idx="10"/>
          </p:nvPr>
        </p:nvSpPr>
        <p:spPr/>
        <p:txBody>
          <a:bodyPr/>
          <a:lstStyle/>
          <a:p>
            <a:fld id="{9F97DE23-AF79-4CD3-BF9A-D8A19808B59D}" type="datetimeFigureOut">
              <a:rPr lang="nb-NO" smtClean="0"/>
              <a:t>17.05.2021</a:t>
            </a:fld>
            <a:endParaRPr lang="nb-NO"/>
          </a:p>
        </p:txBody>
      </p:sp>
      <p:sp>
        <p:nvSpPr>
          <p:cNvPr id="3" name="Plassholder for bunntekst 2">
            <a:extLst>
              <a:ext uri="{FF2B5EF4-FFF2-40B4-BE49-F238E27FC236}">
                <a16:creationId xmlns:a16="http://schemas.microsoft.com/office/drawing/2014/main" id="{667BC33F-A205-439E-B293-82E70847530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1584D40-9FFF-4482-A920-C4780B14A860}"/>
              </a:ext>
            </a:extLst>
          </p:cNvPr>
          <p:cNvSpPr>
            <a:spLocks noGrp="1"/>
          </p:cNvSpPr>
          <p:nvPr>
            <p:ph type="sldNum" sz="quarter" idx="12"/>
          </p:nvPr>
        </p:nvSpPr>
        <p:spPr/>
        <p:txBody>
          <a:bodyPr/>
          <a:lstStyle/>
          <a:p>
            <a:fld id="{F99EDCC8-0CFB-4B1B-8031-5A85C2B0DCA9}" type="slidenum">
              <a:rPr lang="nb-NO" smtClean="0"/>
              <a:t>‹#›</a:t>
            </a:fld>
            <a:endParaRPr lang="nb-NO"/>
          </a:p>
        </p:txBody>
      </p:sp>
    </p:spTree>
    <p:extLst>
      <p:ext uri="{BB962C8B-B14F-4D97-AF65-F5344CB8AC3E}">
        <p14:creationId xmlns:p14="http://schemas.microsoft.com/office/powerpoint/2010/main" val="3605032206"/>
      </p:ext>
    </p:extLst>
  </p:cSld>
  <p:clrMapOvr>
    <a:masterClrMapping/>
  </p:clrMapOvr>
  <p:transition spd="slow">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D9A304-C605-41A1-AEAF-818B6E18E11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902FE0AE-9046-41E9-910F-F5110CE82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8A7E94A-43B4-46FA-AA1E-347D8BB5A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4A14B40-D92D-4F99-AD66-E06293B11362}"/>
              </a:ext>
            </a:extLst>
          </p:cNvPr>
          <p:cNvSpPr>
            <a:spLocks noGrp="1"/>
          </p:cNvSpPr>
          <p:nvPr>
            <p:ph type="dt" sz="half" idx="10"/>
          </p:nvPr>
        </p:nvSpPr>
        <p:spPr/>
        <p:txBody>
          <a:bodyPr/>
          <a:lstStyle/>
          <a:p>
            <a:fld id="{9F97DE23-AF79-4CD3-BF9A-D8A19808B59D}" type="datetimeFigureOut">
              <a:rPr lang="nb-NO" smtClean="0"/>
              <a:t>17.05.2021</a:t>
            </a:fld>
            <a:endParaRPr lang="nb-NO"/>
          </a:p>
        </p:txBody>
      </p:sp>
      <p:sp>
        <p:nvSpPr>
          <p:cNvPr id="6" name="Plassholder for bunntekst 5">
            <a:extLst>
              <a:ext uri="{FF2B5EF4-FFF2-40B4-BE49-F238E27FC236}">
                <a16:creationId xmlns:a16="http://schemas.microsoft.com/office/drawing/2014/main" id="{DE765815-A821-45D7-8751-360ED2694E3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FCBDD04-3A9A-4BE5-A097-43FE1D4AABEC}"/>
              </a:ext>
            </a:extLst>
          </p:cNvPr>
          <p:cNvSpPr>
            <a:spLocks noGrp="1"/>
          </p:cNvSpPr>
          <p:nvPr>
            <p:ph type="sldNum" sz="quarter" idx="12"/>
          </p:nvPr>
        </p:nvSpPr>
        <p:spPr/>
        <p:txBody>
          <a:bodyPr/>
          <a:lstStyle/>
          <a:p>
            <a:fld id="{F99EDCC8-0CFB-4B1B-8031-5A85C2B0DCA9}" type="slidenum">
              <a:rPr lang="nb-NO" smtClean="0"/>
              <a:t>‹#›</a:t>
            </a:fld>
            <a:endParaRPr lang="nb-NO"/>
          </a:p>
        </p:txBody>
      </p:sp>
    </p:spTree>
    <p:extLst>
      <p:ext uri="{BB962C8B-B14F-4D97-AF65-F5344CB8AC3E}">
        <p14:creationId xmlns:p14="http://schemas.microsoft.com/office/powerpoint/2010/main" val="1266455571"/>
      </p:ext>
    </p:extLst>
  </p:cSld>
  <p:clrMapOvr>
    <a:masterClrMapping/>
  </p:clrMapOvr>
  <p:transition spd="slow">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80AA1D-102F-4FE4-A3A6-ACE27C5CFED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A9A257C2-D4C2-4087-A494-AD02FDC6C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14CD1D15-B052-485F-A569-361A2E5DA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5FDF556-310A-485C-BD85-B9BA92FA0322}"/>
              </a:ext>
            </a:extLst>
          </p:cNvPr>
          <p:cNvSpPr>
            <a:spLocks noGrp="1"/>
          </p:cNvSpPr>
          <p:nvPr>
            <p:ph type="dt" sz="half" idx="10"/>
          </p:nvPr>
        </p:nvSpPr>
        <p:spPr/>
        <p:txBody>
          <a:bodyPr/>
          <a:lstStyle/>
          <a:p>
            <a:fld id="{9F97DE23-AF79-4CD3-BF9A-D8A19808B59D}" type="datetimeFigureOut">
              <a:rPr lang="nb-NO" smtClean="0"/>
              <a:t>17.05.2021</a:t>
            </a:fld>
            <a:endParaRPr lang="nb-NO"/>
          </a:p>
        </p:txBody>
      </p:sp>
      <p:sp>
        <p:nvSpPr>
          <p:cNvPr id="6" name="Plassholder for bunntekst 5">
            <a:extLst>
              <a:ext uri="{FF2B5EF4-FFF2-40B4-BE49-F238E27FC236}">
                <a16:creationId xmlns:a16="http://schemas.microsoft.com/office/drawing/2014/main" id="{83E35055-1F93-4A95-85CE-244E2CD4E7B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CAE2579-A87D-401F-A4DD-A026EF81976B}"/>
              </a:ext>
            </a:extLst>
          </p:cNvPr>
          <p:cNvSpPr>
            <a:spLocks noGrp="1"/>
          </p:cNvSpPr>
          <p:nvPr>
            <p:ph type="sldNum" sz="quarter" idx="12"/>
          </p:nvPr>
        </p:nvSpPr>
        <p:spPr/>
        <p:txBody>
          <a:bodyPr/>
          <a:lstStyle/>
          <a:p>
            <a:fld id="{F99EDCC8-0CFB-4B1B-8031-5A85C2B0DCA9}" type="slidenum">
              <a:rPr lang="nb-NO" smtClean="0"/>
              <a:t>‹#›</a:t>
            </a:fld>
            <a:endParaRPr lang="nb-NO"/>
          </a:p>
        </p:txBody>
      </p:sp>
    </p:spTree>
    <p:extLst>
      <p:ext uri="{BB962C8B-B14F-4D97-AF65-F5344CB8AC3E}">
        <p14:creationId xmlns:p14="http://schemas.microsoft.com/office/powerpoint/2010/main" val="2493889110"/>
      </p:ext>
    </p:extLst>
  </p:cSld>
  <p:clrMapOvr>
    <a:masterClrMapping/>
  </p:clrMapOvr>
  <p:transition spd="slow">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1A42503-DF7F-44A0-B13E-9BC58DF7CB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62005E2-93A0-4427-B03E-2BB60B6C55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A19B799-A184-4648-9DD8-59F34BB120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7DE23-AF79-4CD3-BF9A-D8A19808B59D}" type="datetimeFigureOut">
              <a:rPr lang="nb-NO" smtClean="0"/>
              <a:t>17.05.2021</a:t>
            </a:fld>
            <a:endParaRPr lang="nb-NO"/>
          </a:p>
        </p:txBody>
      </p:sp>
      <p:sp>
        <p:nvSpPr>
          <p:cNvPr id="5" name="Plassholder for bunntekst 4">
            <a:extLst>
              <a:ext uri="{FF2B5EF4-FFF2-40B4-BE49-F238E27FC236}">
                <a16:creationId xmlns:a16="http://schemas.microsoft.com/office/drawing/2014/main" id="{3CE3D37B-3239-42DD-845A-04DF83B6C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B7B832FD-FFBD-4894-AD31-D19A5FE26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EDCC8-0CFB-4B1B-8031-5A85C2B0DCA9}" type="slidenum">
              <a:rPr lang="nb-NO" smtClean="0"/>
              <a:t>‹#›</a:t>
            </a:fld>
            <a:endParaRPr lang="nb-NO"/>
          </a:p>
        </p:txBody>
      </p:sp>
    </p:spTree>
    <p:extLst>
      <p:ext uri="{BB962C8B-B14F-4D97-AF65-F5344CB8AC3E}">
        <p14:creationId xmlns:p14="http://schemas.microsoft.com/office/powerpoint/2010/main" val="3139266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trips dir="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00C131-3F09-483C-B126-E5D068875202}"/>
              </a:ext>
            </a:extLst>
          </p:cNvPr>
          <p:cNvSpPr>
            <a:spLocks noGrp="1"/>
          </p:cNvSpPr>
          <p:nvPr>
            <p:ph type="ctrTitle"/>
          </p:nvPr>
        </p:nvSpPr>
        <p:spPr>
          <a:xfrm>
            <a:off x="1524000" y="388972"/>
            <a:ext cx="9144000" cy="1547265"/>
          </a:xfrm>
        </p:spPr>
        <p:txBody>
          <a:bodyPr>
            <a:normAutofit/>
          </a:bodyPr>
          <a:lstStyle/>
          <a:p>
            <a:r>
              <a:rPr lang="nb-NO" dirty="0">
                <a:solidFill>
                  <a:srgbClr val="656565"/>
                </a:solidFill>
              </a:rPr>
              <a:t> </a:t>
            </a:r>
            <a:br>
              <a:rPr lang="nb-NO" dirty="0">
                <a:solidFill>
                  <a:srgbClr val="656565"/>
                </a:solidFill>
              </a:rPr>
            </a:br>
            <a:r>
              <a:rPr lang="nb-NO" sz="3200" dirty="0">
                <a:solidFill>
                  <a:srgbClr val="5E9AA0"/>
                </a:solidFill>
              </a:rPr>
              <a:t>14. april 2021</a:t>
            </a:r>
          </a:p>
        </p:txBody>
      </p:sp>
      <p:sp>
        <p:nvSpPr>
          <p:cNvPr id="9" name="Rektangel 8">
            <a:extLst>
              <a:ext uri="{FF2B5EF4-FFF2-40B4-BE49-F238E27FC236}">
                <a16:creationId xmlns:a16="http://schemas.microsoft.com/office/drawing/2014/main" id="{83D1304A-2984-4DA3-A5C3-6AEAD547729B}"/>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a:extLst>
              <a:ext uri="{FF2B5EF4-FFF2-40B4-BE49-F238E27FC236}">
                <a16:creationId xmlns:a16="http://schemas.microsoft.com/office/drawing/2014/main" id="{3AAE142E-7B65-44A7-8D30-FA995E768F2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8187" y="2679874"/>
            <a:ext cx="7895626" cy="2102543"/>
          </a:xfrm>
          <a:prstGeom prst="rect">
            <a:avLst/>
          </a:prstGeom>
          <a:noFill/>
          <a:ln>
            <a:noFill/>
          </a:ln>
        </p:spPr>
      </p:pic>
    </p:spTree>
    <p:extLst>
      <p:ext uri="{BB962C8B-B14F-4D97-AF65-F5344CB8AC3E}">
        <p14:creationId xmlns:p14="http://schemas.microsoft.com/office/powerpoint/2010/main" val="2006756208"/>
      </p:ext>
    </p:extLst>
  </p:cSld>
  <p:clrMapOvr>
    <a:masterClrMapping/>
  </p:clrMapOvr>
  <p:transition spd="slow">
    <p:strips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00C131-3F09-483C-B126-E5D068875202}"/>
              </a:ext>
            </a:extLst>
          </p:cNvPr>
          <p:cNvSpPr>
            <a:spLocks noGrp="1"/>
          </p:cNvSpPr>
          <p:nvPr>
            <p:ph type="ctrTitle"/>
          </p:nvPr>
        </p:nvSpPr>
        <p:spPr>
          <a:xfrm>
            <a:off x="783771" y="424708"/>
            <a:ext cx="9144000" cy="973723"/>
          </a:xfrm>
        </p:spPr>
        <p:txBody>
          <a:bodyPr>
            <a:normAutofit/>
          </a:bodyPr>
          <a:lstStyle/>
          <a:p>
            <a:pPr algn="l"/>
            <a:r>
              <a:rPr lang="nb-NO" sz="5400" b="1" dirty="0">
                <a:solidFill>
                  <a:srgbClr val="5E9AA0"/>
                </a:solidFill>
              </a:rPr>
              <a:t>Generalforsamling</a:t>
            </a:r>
          </a:p>
        </p:txBody>
      </p:sp>
      <p:sp>
        <p:nvSpPr>
          <p:cNvPr id="3" name="Undertittel 2">
            <a:extLst>
              <a:ext uri="{FF2B5EF4-FFF2-40B4-BE49-F238E27FC236}">
                <a16:creationId xmlns:a16="http://schemas.microsoft.com/office/drawing/2014/main" id="{40FD545E-2B33-4148-9BA1-75EF91F04864}"/>
              </a:ext>
            </a:extLst>
          </p:cNvPr>
          <p:cNvSpPr>
            <a:spLocks noGrp="1"/>
          </p:cNvSpPr>
          <p:nvPr>
            <p:ph type="subTitle" idx="1"/>
          </p:nvPr>
        </p:nvSpPr>
        <p:spPr>
          <a:xfrm>
            <a:off x="783771" y="1294937"/>
            <a:ext cx="10800974" cy="4742924"/>
          </a:xfrm>
        </p:spPr>
        <p:txBody>
          <a:bodyPr>
            <a:normAutofit/>
          </a:bodyPr>
          <a:lstStyle/>
          <a:p>
            <a:pPr algn="l"/>
            <a:r>
              <a:rPr lang="nb-NO" sz="3200" b="1" dirty="0"/>
              <a:t>Utsending av dokumenter: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I </a:t>
            </a:r>
            <a:r>
              <a:rPr kumimoji="0" lang="nb-NO" sz="2000" b="0" i="0" u="none" strike="noStrike" kern="1200" cap="none" spc="0" normalizeH="0" baseline="0" noProof="0" dirty="0" err="1">
                <a:ln>
                  <a:noFill/>
                </a:ln>
                <a:solidFill>
                  <a:prstClr val="black"/>
                </a:solidFill>
                <a:effectLst/>
                <a:uLnTx/>
                <a:uFillTx/>
                <a:latin typeface="Calibri" panose="020F0502020204030204"/>
                <a:ea typeface="+mn-ea"/>
                <a:cs typeface="+mn-cs"/>
              </a:rPr>
              <a:t>hht</a:t>
            </a: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 våre vedtekter og aksjeloven skal innkalling til generalforsamling sendes senest 1 uke før.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sz="2000" dirty="0">
                <a:solidFill>
                  <a:prstClr val="black"/>
                </a:solidFill>
                <a:latin typeface="Calibri" panose="020F0502020204030204"/>
              </a:rPr>
              <a:t>Vi er positive til kommunens ønske om at ordførerne skal motta dokumentene tidligere for at de skal kunne forberede seg godt.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nb-NO" sz="20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1" i="0" u="none" strike="noStrike" kern="1200" cap="none" spc="0" normalizeH="0" baseline="0" noProof="0" dirty="0">
                <a:ln>
                  <a:noFill/>
                </a:ln>
                <a:solidFill>
                  <a:prstClr val="black"/>
                </a:solidFill>
                <a:effectLst/>
                <a:uLnTx/>
                <a:uFillTx/>
                <a:latin typeface="Calibri" panose="020F0502020204030204"/>
                <a:ea typeface="+mn-ea"/>
                <a:cs typeface="+mn-cs"/>
              </a:rPr>
              <a:t>Vårt forslag er:</a:t>
            </a:r>
          </a:p>
          <a:p>
            <a:pPr marR="0" lvl="0" algn="l" defTabSz="914400" rtl="0" eaLnBrk="1" fontAlgn="auto" latinLnBrk="0" hangingPunct="1">
              <a:lnSpc>
                <a:spcPct val="90000"/>
              </a:lnSpc>
              <a:spcBef>
                <a:spcPts val="1000"/>
              </a:spcBef>
              <a:spcAft>
                <a:spcPts val="0"/>
              </a:spcAft>
              <a:buClrTx/>
              <a:buSzTx/>
              <a:tabLst/>
              <a:defRPr/>
            </a:pPr>
            <a:r>
              <a:rPr lang="nb-NO" sz="2000" dirty="0">
                <a:solidFill>
                  <a:prstClr val="black"/>
                </a:solidFill>
                <a:latin typeface="Calibri" panose="020F0502020204030204"/>
              </a:rPr>
              <a:t>Når årsregnskapet er klart, sendes dette til ordførere:</a:t>
            </a:r>
          </a:p>
          <a:p>
            <a:pPr marL="914400" lvl="1" indent="-457200" algn="l">
              <a:spcBef>
                <a:spcPts val="1000"/>
              </a:spcBef>
              <a:buFont typeface="Arial" panose="020B0604020202020204" pitchFamily="34" charset="0"/>
              <a:buAutoNum type="arabicPeriod"/>
              <a:defRPr/>
            </a:pPr>
            <a:r>
              <a:rPr lang="nb-NO" sz="1600" dirty="0">
                <a:solidFill>
                  <a:prstClr val="black"/>
                </a:solidFill>
                <a:latin typeface="Calibri" panose="020F0502020204030204"/>
              </a:rPr>
              <a:t>Årsregnskap</a:t>
            </a:r>
          </a:p>
          <a:p>
            <a:pPr marL="914400" lvl="1" indent="-457200" algn="l">
              <a:spcBef>
                <a:spcPts val="1000"/>
              </a:spcBef>
              <a:buFont typeface="Arial" panose="020B0604020202020204" pitchFamily="34" charset="0"/>
              <a:buAutoNum type="arabicPeriod"/>
              <a:defRPr/>
            </a:pPr>
            <a:r>
              <a:rPr lang="nb-NO" sz="1600" dirty="0">
                <a:solidFill>
                  <a:prstClr val="black"/>
                </a:solidFill>
                <a:latin typeface="Calibri" panose="020F0502020204030204"/>
              </a:rPr>
              <a:t>Orientering om hvem som er på valg</a:t>
            </a:r>
          </a:p>
          <a:p>
            <a:pPr marL="914400" lvl="1" indent="-457200" algn="l">
              <a:spcBef>
                <a:spcPts val="1000"/>
              </a:spcBef>
              <a:buFont typeface="Arial" panose="020B0604020202020204" pitchFamily="34" charset="0"/>
              <a:buAutoNum type="arabicPeriod"/>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Anmodning om å få presentere virksomhetens resultater og planer på eiermøte i kommunestyret</a:t>
            </a:r>
          </a:p>
          <a:p>
            <a:pPr marL="914400" lvl="1" indent="-457200" algn="l">
              <a:spcBef>
                <a:spcPts val="1000"/>
              </a:spcBef>
              <a:buFont typeface="Arial" panose="020B0604020202020204" pitchFamily="34" charset="0"/>
              <a:buAutoNum type="arabicPeriod"/>
              <a:defRPr/>
            </a:pPr>
            <a:r>
              <a:rPr lang="nb-NO" sz="1600" dirty="0">
                <a:solidFill>
                  <a:prstClr val="black"/>
                </a:solidFill>
                <a:latin typeface="Calibri" panose="020F0502020204030204"/>
              </a:rPr>
              <a:t>Avklaring av dato for Generalforsamling</a:t>
            </a:r>
            <a:endPar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l"/>
            <a:endParaRPr lang="nb-NO" sz="2000" dirty="0"/>
          </a:p>
        </p:txBody>
      </p:sp>
      <p:pic>
        <p:nvPicPr>
          <p:cNvPr id="5" name="Bilde 4" descr="Et bilde som inneholder skilt, tegning, mat&#10;&#10;Automatisk generert beskrivelse">
            <a:extLst>
              <a:ext uri="{FF2B5EF4-FFF2-40B4-BE49-F238E27FC236}">
                <a16:creationId xmlns:a16="http://schemas.microsoft.com/office/drawing/2014/main" id="{6AE7A276-0666-4541-B947-B66D5766C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7" name="Ellipse 6">
            <a:extLst>
              <a:ext uri="{FF2B5EF4-FFF2-40B4-BE49-F238E27FC236}">
                <a16:creationId xmlns:a16="http://schemas.microsoft.com/office/drawing/2014/main" id="{8631EECF-6B1A-49C7-BA53-BBF1D0748B3F}"/>
              </a:ext>
            </a:extLst>
          </p:cNvPr>
          <p:cNvSpPr/>
          <p:nvPr/>
        </p:nvSpPr>
        <p:spPr>
          <a:xfrm>
            <a:off x="783771" y="6387573"/>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ktangel 8">
            <a:extLst>
              <a:ext uri="{FF2B5EF4-FFF2-40B4-BE49-F238E27FC236}">
                <a16:creationId xmlns:a16="http://schemas.microsoft.com/office/drawing/2014/main" id="{83D1304A-2984-4DA3-A5C3-6AEAD547729B}"/>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de 5">
            <a:extLst>
              <a:ext uri="{FF2B5EF4-FFF2-40B4-BE49-F238E27FC236}">
                <a16:creationId xmlns:a16="http://schemas.microsoft.com/office/drawing/2014/main" id="{50239C8E-BEB8-47F9-A61C-DAC0594EDA09}"/>
              </a:ext>
            </a:extLst>
          </p:cNvPr>
          <p:cNvPicPr>
            <a:picLocks noChangeAspect="1"/>
          </p:cNvPicPr>
          <p:nvPr/>
        </p:nvPicPr>
        <p:blipFill rotWithShape="1">
          <a:blip r:embed="rId3"/>
          <a:srcRect l="-1" r="3104"/>
          <a:stretch/>
        </p:blipFill>
        <p:spPr>
          <a:xfrm rot="21300589">
            <a:off x="9295083" y="2740990"/>
            <a:ext cx="2597052" cy="1726261"/>
          </a:xfrm>
          <a:prstGeom prst="rect">
            <a:avLst/>
          </a:prstGeom>
        </p:spPr>
      </p:pic>
    </p:spTree>
    <p:extLst>
      <p:ext uri="{BB962C8B-B14F-4D97-AF65-F5344CB8AC3E}">
        <p14:creationId xmlns:p14="http://schemas.microsoft.com/office/powerpoint/2010/main" val="3870871938"/>
      </p:ext>
    </p:extLst>
  </p:cSld>
  <p:clrMapOvr>
    <a:masterClrMapping/>
  </p:clrMapOvr>
  <p:transition spd="slow">
    <p:strips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00C131-3F09-483C-B126-E5D068875202}"/>
              </a:ext>
            </a:extLst>
          </p:cNvPr>
          <p:cNvSpPr>
            <a:spLocks noGrp="1"/>
          </p:cNvSpPr>
          <p:nvPr>
            <p:ph type="ctrTitle"/>
          </p:nvPr>
        </p:nvSpPr>
        <p:spPr>
          <a:xfrm>
            <a:off x="783771" y="424708"/>
            <a:ext cx="9144000" cy="973723"/>
          </a:xfrm>
        </p:spPr>
        <p:txBody>
          <a:bodyPr>
            <a:normAutofit/>
          </a:bodyPr>
          <a:lstStyle/>
          <a:p>
            <a:pPr algn="l"/>
            <a:r>
              <a:rPr lang="nb-NO" sz="5400" b="1" dirty="0">
                <a:solidFill>
                  <a:srgbClr val="5E9AA0"/>
                </a:solidFill>
              </a:rPr>
              <a:t>Produkter og tjenester 1. </a:t>
            </a:r>
          </a:p>
        </p:txBody>
      </p:sp>
      <p:pic>
        <p:nvPicPr>
          <p:cNvPr id="5" name="Bilde 4" descr="Et bilde som inneholder skilt, tegning, mat&#10;&#10;Automatisk generert beskrivelse">
            <a:extLst>
              <a:ext uri="{FF2B5EF4-FFF2-40B4-BE49-F238E27FC236}">
                <a16:creationId xmlns:a16="http://schemas.microsoft.com/office/drawing/2014/main" id="{6AE7A276-0666-4541-B947-B66D5766C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7" name="Ellipse 6">
            <a:extLst>
              <a:ext uri="{FF2B5EF4-FFF2-40B4-BE49-F238E27FC236}">
                <a16:creationId xmlns:a16="http://schemas.microsoft.com/office/drawing/2014/main" id="{8631EECF-6B1A-49C7-BA53-BBF1D0748B3F}"/>
              </a:ext>
            </a:extLst>
          </p:cNvPr>
          <p:cNvSpPr/>
          <p:nvPr/>
        </p:nvSpPr>
        <p:spPr>
          <a:xfrm>
            <a:off x="783771" y="6387573"/>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ktangel 8">
            <a:extLst>
              <a:ext uri="{FF2B5EF4-FFF2-40B4-BE49-F238E27FC236}">
                <a16:creationId xmlns:a16="http://schemas.microsoft.com/office/drawing/2014/main" id="{83D1304A-2984-4DA3-A5C3-6AEAD547729B}"/>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Bilde 10">
            <a:extLst>
              <a:ext uri="{FF2B5EF4-FFF2-40B4-BE49-F238E27FC236}">
                <a16:creationId xmlns:a16="http://schemas.microsoft.com/office/drawing/2014/main" id="{0445C9AA-B9FB-4812-B5AF-3DA30FB7170E}"/>
              </a:ext>
            </a:extLst>
          </p:cNvPr>
          <p:cNvPicPr>
            <a:picLocks noChangeAspect="1"/>
          </p:cNvPicPr>
          <p:nvPr/>
        </p:nvPicPr>
        <p:blipFill rotWithShape="1">
          <a:blip r:embed="rId3"/>
          <a:srcRect l="10381" r="21261"/>
          <a:stretch/>
        </p:blipFill>
        <p:spPr>
          <a:xfrm>
            <a:off x="3396871" y="4478262"/>
            <a:ext cx="2627952" cy="1817074"/>
          </a:xfrm>
          <a:prstGeom prst="rect">
            <a:avLst/>
          </a:prstGeom>
        </p:spPr>
      </p:pic>
      <p:sp>
        <p:nvSpPr>
          <p:cNvPr id="14" name="TekstSylinder 13">
            <a:extLst>
              <a:ext uri="{FF2B5EF4-FFF2-40B4-BE49-F238E27FC236}">
                <a16:creationId xmlns:a16="http://schemas.microsoft.com/office/drawing/2014/main" id="{7296B170-5BFB-4E2D-960D-45B3D5264535}"/>
              </a:ext>
            </a:extLst>
          </p:cNvPr>
          <p:cNvSpPr txBox="1"/>
          <p:nvPr/>
        </p:nvSpPr>
        <p:spPr>
          <a:xfrm>
            <a:off x="9256947" y="3786305"/>
            <a:ext cx="847966" cy="369332"/>
          </a:xfrm>
          <a:prstGeom prst="rect">
            <a:avLst/>
          </a:prstGeom>
          <a:solidFill>
            <a:srgbClr val="5E9AA0"/>
          </a:solidFill>
        </p:spPr>
        <p:txBody>
          <a:bodyPr wrap="square" rtlCol="0">
            <a:spAutoFit/>
          </a:bodyPr>
          <a:lstStyle/>
          <a:p>
            <a:r>
              <a:rPr lang="nb-NO" dirty="0">
                <a:solidFill>
                  <a:schemeClr val="bg1"/>
                </a:solidFill>
              </a:rPr>
              <a:t>Vaskeri</a:t>
            </a:r>
          </a:p>
        </p:txBody>
      </p:sp>
      <p:sp>
        <p:nvSpPr>
          <p:cNvPr id="16" name="TekstSylinder 15">
            <a:extLst>
              <a:ext uri="{FF2B5EF4-FFF2-40B4-BE49-F238E27FC236}">
                <a16:creationId xmlns:a16="http://schemas.microsoft.com/office/drawing/2014/main" id="{E30DEAF4-C33B-41EC-8F5F-6E97DD1DB3A7}"/>
              </a:ext>
            </a:extLst>
          </p:cNvPr>
          <p:cNvSpPr txBox="1"/>
          <p:nvPr/>
        </p:nvSpPr>
        <p:spPr>
          <a:xfrm>
            <a:off x="8011618" y="2149633"/>
            <a:ext cx="968991" cy="369332"/>
          </a:xfrm>
          <a:prstGeom prst="rect">
            <a:avLst/>
          </a:prstGeom>
          <a:solidFill>
            <a:srgbClr val="5E9AA0"/>
          </a:solidFill>
        </p:spPr>
        <p:txBody>
          <a:bodyPr wrap="square" rtlCol="0">
            <a:spAutoFit/>
          </a:bodyPr>
          <a:lstStyle/>
          <a:p>
            <a:r>
              <a:rPr lang="nb-NO" dirty="0">
                <a:solidFill>
                  <a:schemeClr val="bg1"/>
                </a:solidFill>
              </a:rPr>
              <a:t>Trykkeri</a:t>
            </a:r>
          </a:p>
        </p:txBody>
      </p:sp>
      <p:sp>
        <p:nvSpPr>
          <p:cNvPr id="17" name="TekstSylinder 16">
            <a:extLst>
              <a:ext uri="{FF2B5EF4-FFF2-40B4-BE49-F238E27FC236}">
                <a16:creationId xmlns:a16="http://schemas.microsoft.com/office/drawing/2014/main" id="{DE2E2CB5-043E-486D-9FF2-F0CAABC12BB5}"/>
              </a:ext>
            </a:extLst>
          </p:cNvPr>
          <p:cNvSpPr txBox="1"/>
          <p:nvPr/>
        </p:nvSpPr>
        <p:spPr>
          <a:xfrm>
            <a:off x="1237176" y="3314647"/>
            <a:ext cx="2219760" cy="369332"/>
          </a:xfrm>
          <a:prstGeom prst="rect">
            <a:avLst/>
          </a:prstGeom>
          <a:solidFill>
            <a:srgbClr val="5E9AA0"/>
          </a:solidFill>
        </p:spPr>
        <p:txBody>
          <a:bodyPr wrap="square" rtlCol="0">
            <a:spAutoFit/>
          </a:bodyPr>
          <a:lstStyle/>
          <a:p>
            <a:pPr algn="ctr"/>
            <a:r>
              <a:rPr lang="nb-NO" dirty="0">
                <a:solidFill>
                  <a:schemeClr val="bg1"/>
                </a:solidFill>
              </a:rPr>
              <a:t>Småproduksjon</a:t>
            </a:r>
          </a:p>
        </p:txBody>
      </p:sp>
      <p:sp>
        <p:nvSpPr>
          <p:cNvPr id="18" name="TekstSylinder 17">
            <a:extLst>
              <a:ext uri="{FF2B5EF4-FFF2-40B4-BE49-F238E27FC236}">
                <a16:creationId xmlns:a16="http://schemas.microsoft.com/office/drawing/2014/main" id="{700AB5A2-BE42-417E-BCBB-2B2634A7D394}"/>
              </a:ext>
            </a:extLst>
          </p:cNvPr>
          <p:cNvSpPr txBox="1"/>
          <p:nvPr/>
        </p:nvSpPr>
        <p:spPr>
          <a:xfrm>
            <a:off x="6287558" y="4476877"/>
            <a:ext cx="1138570" cy="369332"/>
          </a:xfrm>
          <a:prstGeom prst="rect">
            <a:avLst/>
          </a:prstGeom>
          <a:solidFill>
            <a:srgbClr val="5E9AA0"/>
          </a:solidFill>
        </p:spPr>
        <p:txBody>
          <a:bodyPr wrap="square" rtlCol="0">
            <a:spAutoFit/>
          </a:bodyPr>
          <a:lstStyle/>
          <a:p>
            <a:r>
              <a:rPr lang="nb-NO" dirty="0">
                <a:solidFill>
                  <a:schemeClr val="bg1"/>
                </a:solidFill>
              </a:rPr>
              <a:t>Middager</a:t>
            </a:r>
          </a:p>
        </p:txBody>
      </p:sp>
      <p:sp>
        <p:nvSpPr>
          <p:cNvPr id="19" name="TekstSylinder 18">
            <a:extLst>
              <a:ext uri="{FF2B5EF4-FFF2-40B4-BE49-F238E27FC236}">
                <a16:creationId xmlns:a16="http://schemas.microsoft.com/office/drawing/2014/main" id="{A1ED730B-643B-4D37-BAE9-F66C20728050}"/>
              </a:ext>
            </a:extLst>
          </p:cNvPr>
          <p:cNvSpPr txBox="1"/>
          <p:nvPr/>
        </p:nvSpPr>
        <p:spPr>
          <a:xfrm>
            <a:off x="5237700" y="4471310"/>
            <a:ext cx="784746" cy="369332"/>
          </a:xfrm>
          <a:prstGeom prst="rect">
            <a:avLst/>
          </a:prstGeom>
          <a:solidFill>
            <a:srgbClr val="5E9AA0"/>
          </a:solidFill>
        </p:spPr>
        <p:txBody>
          <a:bodyPr wrap="square" rtlCol="0">
            <a:spAutoFit/>
          </a:bodyPr>
          <a:lstStyle/>
          <a:p>
            <a:r>
              <a:rPr lang="nb-NO" dirty="0">
                <a:solidFill>
                  <a:schemeClr val="bg1"/>
                </a:solidFill>
              </a:rPr>
              <a:t>Bakeri</a:t>
            </a:r>
          </a:p>
        </p:txBody>
      </p:sp>
      <p:sp>
        <p:nvSpPr>
          <p:cNvPr id="21" name="TekstSylinder 20">
            <a:extLst>
              <a:ext uri="{FF2B5EF4-FFF2-40B4-BE49-F238E27FC236}">
                <a16:creationId xmlns:a16="http://schemas.microsoft.com/office/drawing/2014/main" id="{B8DC2A90-15AC-45B7-9BA3-7FF400B92DFE}"/>
              </a:ext>
            </a:extLst>
          </p:cNvPr>
          <p:cNvSpPr txBox="1"/>
          <p:nvPr/>
        </p:nvSpPr>
        <p:spPr>
          <a:xfrm>
            <a:off x="9204520" y="952934"/>
            <a:ext cx="2916350" cy="369332"/>
          </a:xfrm>
          <a:prstGeom prst="rect">
            <a:avLst/>
          </a:prstGeom>
          <a:solidFill>
            <a:srgbClr val="5E9AA0"/>
          </a:solidFill>
        </p:spPr>
        <p:txBody>
          <a:bodyPr wrap="square" rtlCol="0">
            <a:spAutoFit/>
          </a:bodyPr>
          <a:lstStyle/>
          <a:p>
            <a:r>
              <a:rPr lang="nb-NO" dirty="0">
                <a:solidFill>
                  <a:schemeClr val="bg1"/>
                </a:solidFill>
              </a:rPr>
              <a:t>Markedshaller på alle avd.</a:t>
            </a:r>
          </a:p>
        </p:txBody>
      </p:sp>
      <p:sp>
        <p:nvSpPr>
          <p:cNvPr id="23" name="TekstSylinder 22">
            <a:extLst>
              <a:ext uri="{FF2B5EF4-FFF2-40B4-BE49-F238E27FC236}">
                <a16:creationId xmlns:a16="http://schemas.microsoft.com/office/drawing/2014/main" id="{306F9A55-63DE-4372-AEC7-A45AA5E37B3C}"/>
              </a:ext>
            </a:extLst>
          </p:cNvPr>
          <p:cNvSpPr txBox="1"/>
          <p:nvPr/>
        </p:nvSpPr>
        <p:spPr>
          <a:xfrm>
            <a:off x="2640172" y="2107328"/>
            <a:ext cx="1410422" cy="369332"/>
          </a:xfrm>
          <a:prstGeom prst="rect">
            <a:avLst/>
          </a:prstGeom>
          <a:solidFill>
            <a:srgbClr val="5E9AA0"/>
          </a:solidFill>
        </p:spPr>
        <p:txBody>
          <a:bodyPr wrap="square" rtlCol="0">
            <a:spAutoFit/>
          </a:bodyPr>
          <a:lstStyle/>
          <a:p>
            <a:r>
              <a:rPr lang="nb-NO" dirty="0">
                <a:solidFill>
                  <a:schemeClr val="bg1"/>
                </a:solidFill>
              </a:rPr>
              <a:t>Grafisk avd.</a:t>
            </a:r>
          </a:p>
        </p:txBody>
      </p:sp>
      <p:sp>
        <p:nvSpPr>
          <p:cNvPr id="25" name="TekstSylinder 24">
            <a:extLst>
              <a:ext uri="{FF2B5EF4-FFF2-40B4-BE49-F238E27FC236}">
                <a16:creationId xmlns:a16="http://schemas.microsoft.com/office/drawing/2014/main" id="{BA643181-B94F-49D9-8C5A-9FCD9FB267B2}"/>
              </a:ext>
            </a:extLst>
          </p:cNvPr>
          <p:cNvSpPr txBox="1"/>
          <p:nvPr/>
        </p:nvSpPr>
        <p:spPr>
          <a:xfrm>
            <a:off x="8590729" y="2564810"/>
            <a:ext cx="566382" cy="366795"/>
          </a:xfrm>
          <a:prstGeom prst="rect">
            <a:avLst/>
          </a:prstGeom>
          <a:solidFill>
            <a:srgbClr val="5E9AA0"/>
          </a:solidFill>
        </p:spPr>
        <p:txBody>
          <a:bodyPr wrap="square" rtlCol="0">
            <a:spAutoFit/>
          </a:bodyPr>
          <a:lstStyle/>
          <a:p>
            <a:r>
              <a:rPr lang="nb-NO" dirty="0">
                <a:solidFill>
                  <a:schemeClr val="bg1"/>
                </a:solidFill>
              </a:rPr>
              <a:t>Ved</a:t>
            </a:r>
          </a:p>
        </p:txBody>
      </p:sp>
      <p:pic>
        <p:nvPicPr>
          <p:cNvPr id="26" name="Bilde 25">
            <a:extLst>
              <a:ext uri="{FF2B5EF4-FFF2-40B4-BE49-F238E27FC236}">
                <a16:creationId xmlns:a16="http://schemas.microsoft.com/office/drawing/2014/main" id="{32250707-4AE3-4F6D-BF3E-41B8E2EF5E34}"/>
              </a:ext>
            </a:extLst>
          </p:cNvPr>
          <p:cNvPicPr>
            <a:picLocks noChangeAspect="1"/>
          </p:cNvPicPr>
          <p:nvPr/>
        </p:nvPicPr>
        <p:blipFill>
          <a:blip r:embed="rId4"/>
          <a:stretch>
            <a:fillRect/>
          </a:stretch>
        </p:blipFill>
        <p:spPr>
          <a:xfrm>
            <a:off x="332227" y="4471310"/>
            <a:ext cx="2808562" cy="1817073"/>
          </a:xfrm>
          <a:prstGeom prst="rect">
            <a:avLst/>
          </a:prstGeom>
        </p:spPr>
      </p:pic>
      <p:sp>
        <p:nvSpPr>
          <p:cNvPr id="27" name="TekstSylinder 26">
            <a:extLst>
              <a:ext uri="{FF2B5EF4-FFF2-40B4-BE49-F238E27FC236}">
                <a16:creationId xmlns:a16="http://schemas.microsoft.com/office/drawing/2014/main" id="{DD2FEBDF-50C8-441D-9128-6765FAF12D7F}"/>
              </a:ext>
            </a:extLst>
          </p:cNvPr>
          <p:cNvSpPr txBox="1"/>
          <p:nvPr/>
        </p:nvSpPr>
        <p:spPr>
          <a:xfrm>
            <a:off x="2347056" y="4471310"/>
            <a:ext cx="794921" cy="369332"/>
          </a:xfrm>
          <a:prstGeom prst="rect">
            <a:avLst/>
          </a:prstGeom>
          <a:solidFill>
            <a:srgbClr val="5E9AA0"/>
          </a:solidFill>
        </p:spPr>
        <p:txBody>
          <a:bodyPr wrap="square" rtlCol="0">
            <a:spAutoFit/>
          </a:bodyPr>
          <a:lstStyle/>
          <a:p>
            <a:r>
              <a:rPr lang="nb-NO" dirty="0">
                <a:solidFill>
                  <a:schemeClr val="bg1"/>
                </a:solidFill>
              </a:rPr>
              <a:t>Kaféer</a:t>
            </a:r>
          </a:p>
        </p:txBody>
      </p:sp>
      <p:sp>
        <p:nvSpPr>
          <p:cNvPr id="30" name="TekstSylinder 29">
            <a:extLst>
              <a:ext uri="{FF2B5EF4-FFF2-40B4-BE49-F238E27FC236}">
                <a16:creationId xmlns:a16="http://schemas.microsoft.com/office/drawing/2014/main" id="{DE3899C0-BB31-4811-95BB-6507020AFBEC}"/>
              </a:ext>
            </a:extLst>
          </p:cNvPr>
          <p:cNvSpPr txBox="1"/>
          <p:nvPr/>
        </p:nvSpPr>
        <p:spPr>
          <a:xfrm>
            <a:off x="4982597" y="2104409"/>
            <a:ext cx="1111499" cy="369332"/>
          </a:xfrm>
          <a:prstGeom prst="rect">
            <a:avLst/>
          </a:prstGeom>
          <a:solidFill>
            <a:srgbClr val="5E9AA0"/>
          </a:solidFill>
        </p:spPr>
        <p:txBody>
          <a:bodyPr wrap="square" rtlCol="0">
            <a:spAutoFit/>
          </a:bodyPr>
          <a:lstStyle/>
          <a:p>
            <a:r>
              <a:rPr lang="nb-NO" dirty="0">
                <a:solidFill>
                  <a:schemeClr val="bg1"/>
                </a:solidFill>
              </a:rPr>
              <a:t>Mekanisk</a:t>
            </a:r>
          </a:p>
        </p:txBody>
      </p:sp>
      <p:sp>
        <p:nvSpPr>
          <p:cNvPr id="34" name="TekstSylinder 33">
            <a:extLst>
              <a:ext uri="{FF2B5EF4-FFF2-40B4-BE49-F238E27FC236}">
                <a16:creationId xmlns:a16="http://schemas.microsoft.com/office/drawing/2014/main" id="{2BEA4C1F-3DC9-4436-8FB9-B4CED9E2C5A0}"/>
              </a:ext>
            </a:extLst>
          </p:cNvPr>
          <p:cNvSpPr txBox="1"/>
          <p:nvPr/>
        </p:nvSpPr>
        <p:spPr>
          <a:xfrm>
            <a:off x="2941093" y="1322266"/>
            <a:ext cx="4271749" cy="584775"/>
          </a:xfrm>
          <a:prstGeom prst="rect">
            <a:avLst/>
          </a:prstGeom>
          <a:noFill/>
        </p:spPr>
        <p:txBody>
          <a:bodyPr wrap="square" rtlCol="0">
            <a:spAutoFit/>
          </a:bodyPr>
          <a:lstStyle/>
          <a:p>
            <a:r>
              <a:rPr lang="nb-NO" sz="3200" b="1" dirty="0"/>
              <a:t>Hva vi tilbyr i dag mm.</a:t>
            </a:r>
          </a:p>
        </p:txBody>
      </p:sp>
    </p:spTree>
    <p:extLst>
      <p:ext uri="{BB962C8B-B14F-4D97-AF65-F5344CB8AC3E}">
        <p14:creationId xmlns:p14="http://schemas.microsoft.com/office/powerpoint/2010/main" val="2075645746"/>
      </p:ext>
    </p:extLst>
  </p:cSld>
  <p:clrMapOvr>
    <a:masterClrMapping/>
  </p:clrMapOvr>
  <p:transition spd="slow">
    <p:strips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00C131-3F09-483C-B126-E5D068875202}"/>
              </a:ext>
            </a:extLst>
          </p:cNvPr>
          <p:cNvSpPr>
            <a:spLocks noGrp="1"/>
          </p:cNvSpPr>
          <p:nvPr>
            <p:ph type="ctrTitle"/>
          </p:nvPr>
        </p:nvSpPr>
        <p:spPr>
          <a:xfrm>
            <a:off x="737118" y="98232"/>
            <a:ext cx="9144000" cy="973723"/>
          </a:xfrm>
        </p:spPr>
        <p:txBody>
          <a:bodyPr>
            <a:normAutofit/>
          </a:bodyPr>
          <a:lstStyle/>
          <a:p>
            <a:pPr algn="l"/>
            <a:r>
              <a:rPr lang="nb-NO" sz="5400" b="1" dirty="0">
                <a:solidFill>
                  <a:srgbClr val="5E9AA0"/>
                </a:solidFill>
              </a:rPr>
              <a:t>Produkter og tjenester 1. </a:t>
            </a:r>
          </a:p>
        </p:txBody>
      </p:sp>
      <p:sp>
        <p:nvSpPr>
          <p:cNvPr id="7" name="Ellipse 6">
            <a:extLst>
              <a:ext uri="{FF2B5EF4-FFF2-40B4-BE49-F238E27FC236}">
                <a16:creationId xmlns:a16="http://schemas.microsoft.com/office/drawing/2014/main" id="{8631EECF-6B1A-49C7-BA53-BBF1D0748B3F}"/>
              </a:ext>
            </a:extLst>
          </p:cNvPr>
          <p:cNvSpPr/>
          <p:nvPr/>
        </p:nvSpPr>
        <p:spPr>
          <a:xfrm>
            <a:off x="721554" y="6412740"/>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e 2">
            <a:extLst>
              <a:ext uri="{FF2B5EF4-FFF2-40B4-BE49-F238E27FC236}">
                <a16:creationId xmlns:a16="http://schemas.microsoft.com/office/drawing/2014/main" id="{B3163E41-6DF8-4895-BA46-D2379DF7346D}"/>
              </a:ext>
            </a:extLst>
          </p:cNvPr>
          <p:cNvPicPr>
            <a:picLocks noChangeAspect="1"/>
          </p:cNvPicPr>
          <p:nvPr/>
        </p:nvPicPr>
        <p:blipFill>
          <a:blip r:embed="rId2"/>
          <a:stretch>
            <a:fillRect/>
          </a:stretch>
        </p:blipFill>
        <p:spPr>
          <a:xfrm>
            <a:off x="15690" y="1471829"/>
            <a:ext cx="2225233" cy="2956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Firewood | Firewood Export | Firewood Wholesale | UK">
            <a:extLst>
              <a:ext uri="{FF2B5EF4-FFF2-40B4-BE49-F238E27FC236}">
                <a16:creationId xmlns:a16="http://schemas.microsoft.com/office/drawing/2014/main" id="{EDE85C47-CB7F-4CCA-8CFB-2FEEA9B38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72770"/>
            <a:ext cx="2358226" cy="30923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5" name="Bilde 34">
            <a:extLst>
              <a:ext uri="{FF2B5EF4-FFF2-40B4-BE49-F238E27FC236}">
                <a16:creationId xmlns:a16="http://schemas.microsoft.com/office/drawing/2014/main" id="{6753D42B-996B-4FC1-A7E9-DAD8DAA0E7D3}"/>
              </a:ext>
            </a:extLst>
          </p:cNvPr>
          <p:cNvPicPr>
            <a:picLocks noChangeAspect="1"/>
          </p:cNvPicPr>
          <p:nvPr/>
        </p:nvPicPr>
        <p:blipFill>
          <a:blip r:embed="rId4"/>
          <a:stretch>
            <a:fillRect/>
          </a:stretch>
        </p:blipFill>
        <p:spPr>
          <a:xfrm>
            <a:off x="1906013" y="1461132"/>
            <a:ext cx="2388379" cy="31827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Blogg Home and Cottage&quot;">
            <a:extLst>
              <a:ext uri="{FF2B5EF4-FFF2-40B4-BE49-F238E27FC236}">
                <a16:creationId xmlns:a16="http://schemas.microsoft.com/office/drawing/2014/main" id="{316B38FA-3A9C-4AED-9241-19D6726B08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84" y="3465455"/>
            <a:ext cx="2371477" cy="31352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9" name="Bilde 38">
            <a:extLst>
              <a:ext uri="{FF2B5EF4-FFF2-40B4-BE49-F238E27FC236}">
                <a16:creationId xmlns:a16="http://schemas.microsoft.com/office/drawing/2014/main" id="{4B96737D-7FF4-42B1-BCDE-6054C25FB916}"/>
              </a:ext>
            </a:extLst>
          </p:cNvPr>
          <p:cNvPicPr>
            <a:picLocks noChangeAspect="1"/>
          </p:cNvPicPr>
          <p:nvPr/>
        </p:nvPicPr>
        <p:blipFill>
          <a:blip r:embed="rId6"/>
          <a:stretch>
            <a:fillRect/>
          </a:stretch>
        </p:blipFill>
        <p:spPr>
          <a:xfrm>
            <a:off x="3883305" y="1392489"/>
            <a:ext cx="2290875" cy="30448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Bilde 3">
            <a:extLst>
              <a:ext uri="{FF2B5EF4-FFF2-40B4-BE49-F238E27FC236}">
                <a16:creationId xmlns:a16="http://schemas.microsoft.com/office/drawing/2014/main" id="{73C20EDD-B0AB-4306-B715-A58B33C71AD6}"/>
              </a:ext>
            </a:extLst>
          </p:cNvPr>
          <p:cNvPicPr>
            <a:picLocks noChangeAspect="1"/>
          </p:cNvPicPr>
          <p:nvPr/>
        </p:nvPicPr>
        <p:blipFill>
          <a:blip r:embed="rId7"/>
          <a:stretch>
            <a:fillRect/>
          </a:stretch>
        </p:blipFill>
        <p:spPr>
          <a:xfrm>
            <a:off x="4054692" y="3543179"/>
            <a:ext cx="2285805" cy="30449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4" name="TekstSylinder 43">
            <a:extLst>
              <a:ext uri="{FF2B5EF4-FFF2-40B4-BE49-F238E27FC236}">
                <a16:creationId xmlns:a16="http://schemas.microsoft.com/office/drawing/2014/main" id="{8877BE62-5D30-488C-A342-10753E9B0BFB}"/>
              </a:ext>
            </a:extLst>
          </p:cNvPr>
          <p:cNvSpPr txBox="1"/>
          <p:nvPr/>
        </p:nvSpPr>
        <p:spPr>
          <a:xfrm>
            <a:off x="8522975" y="5269481"/>
            <a:ext cx="1589393" cy="584775"/>
          </a:xfrm>
          <a:prstGeom prst="rect">
            <a:avLst/>
          </a:prstGeom>
          <a:solidFill>
            <a:srgbClr val="5E9AA0"/>
          </a:solidFill>
        </p:spPr>
        <p:txBody>
          <a:bodyPr wrap="square" rtlCol="0">
            <a:spAutoFit/>
          </a:bodyPr>
          <a:lstStyle/>
          <a:p>
            <a:pPr algn="ctr"/>
            <a:r>
              <a:rPr lang="nb-NO" sz="1600" dirty="0">
                <a:solidFill>
                  <a:schemeClr val="bg1"/>
                </a:solidFill>
              </a:rPr>
              <a:t>Mekanisk og montering</a:t>
            </a:r>
          </a:p>
        </p:txBody>
      </p:sp>
      <p:pic>
        <p:nvPicPr>
          <p:cNvPr id="51" name="Bilde 50">
            <a:extLst>
              <a:ext uri="{FF2B5EF4-FFF2-40B4-BE49-F238E27FC236}">
                <a16:creationId xmlns:a16="http://schemas.microsoft.com/office/drawing/2014/main" id="{ED3F90AF-1C2E-4BE2-B74D-60757ED7CFA1}"/>
              </a:ext>
            </a:extLst>
          </p:cNvPr>
          <p:cNvPicPr>
            <a:picLocks noChangeAspect="1"/>
          </p:cNvPicPr>
          <p:nvPr/>
        </p:nvPicPr>
        <p:blipFill>
          <a:blip r:embed="rId8"/>
          <a:stretch>
            <a:fillRect/>
          </a:stretch>
        </p:blipFill>
        <p:spPr>
          <a:xfrm>
            <a:off x="5825223" y="1517951"/>
            <a:ext cx="2462176" cy="32393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Bilde 7">
            <a:extLst>
              <a:ext uri="{FF2B5EF4-FFF2-40B4-BE49-F238E27FC236}">
                <a16:creationId xmlns:a16="http://schemas.microsoft.com/office/drawing/2014/main" id="{2D06F1CC-2964-4374-948A-FA083786E3FF}"/>
              </a:ext>
            </a:extLst>
          </p:cNvPr>
          <p:cNvPicPr>
            <a:picLocks noChangeAspect="1"/>
          </p:cNvPicPr>
          <p:nvPr/>
        </p:nvPicPr>
        <p:blipFill>
          <a:blip r:embed="rId9"/>
          <a:stretch>
            <a:fillRect/>
          </a:stretch>
        </p:blipFill>
        <p:spPr>
          <a:xfrm>
            <a:off x="6021036" y="3459276"/>
            <a:ext cx="2317376" cy="31657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7" name="Bilde 36">
            <a:extLst>
              <a:ext uri="{FF2B5EF4-FFF2-40B4-BE49-F238E27FC236}">
                <a16:creationId xmlns:a16="http://schemas.microsoft.com/office/drawing/2014/main" id="{152C5375-994A-4221-8807-A20EF6220970}"/>
              </a:ext>
            </a:extLst>
          </p:cNvPr>
          <p:cNvPicPr>
            <a:picLocks noChangeAspect="1"/>
          </p:cNvPicPr>
          <p:nvPr/>
        </p:nvPicPr>
        <p:blipFill>
          <a:blip r:embed="rId10"/>
          <a:stretch>
            <a:fillRect/>
          </a:stretch>
        </p:blipFill>
        <p:spPr>
          <a:xfrm>
            <a:off x="7660714" y="1507632"/>
            <a:ext cx="2388379" cy="31688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Bilde 31">
            <a:extLst>
              <a:ext uri="{FF2B5EF4-FFF2-40B4-BE49-F238E27FC236}">
                <a16:creationId xmlns:a16="http://schemas.microsoft.com/office/drawing/2014/main" id="{62C5902F-5A8F-49B1-8AC1-BA77E316EF84}"/>
              </a:ext>
            </a:extLst>
          </p:cNvPr>
          <p:cNvPicPr>
            <a:picLocks noChangeAspect="1"/>
          </p:cNvPicPr>
          <p:nvPr/>
        </p:nvPicPr>
        <p:blipFill>
          <a:blip r:embed="rId11"/>
          <a:stretch>
            <a:fillRect/>
          </a:stretch>
        </p:blipFill>
        <p:spPr>
          <a:xfrm>
            <a:off x="8025344" y="3513400"/>
            <a:ext cx="2285804" cy="31119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3" name="Rektangel: avrundede hjørner 52">
            <a:extLst>
              <a:ext uri="{FF2B5EF4-FFF2-40B4-BE49-F238E27FC236}">
                <a16:creationId xmlns:a16="http://schemas.microsoft.com/office/drawing/2014/main" id="{A29B58B2-88B7-4919-BEDE-31E4A4E9F0D5}"/>
              </a:ext>
            </a:extLst>
          </p:cNvPr>
          <p:cNvSpPr/>
          <p:nvPr/>
        </p:nvSpPr>
        <p:spPr>
          <a:xfrm>
            <a:off x="2363943" y="2335844"/>
            <a:ext cx="1530098" cy="480176"/>
          </a:xfrm>
          <a:prstGeom prst="roundRect">
            <a:avLst/>
          </a:prstGeom>
          <a:solidFill>
            <a:srgbClr val="7F7F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bg1"/>
                </a:solidFill>
              </a:rPr>
              <a:t>Middags-produksjon</a:t>
            </a:r>
            <a:endParaRPr lang="nb-NO" dirty="0"/>
          </a:p>
        </p:txBody>
      </p:sp>
      <p:sp>
        <p:nvSpPr>
          <p:cNvPr id="56" name="Rektangel: avrundede hjørner 55">
            <a:extLst>
              <a:ext uri="{FF2B5EF4-FFF2-40B4-BE49-F238E27FC236}">
                <a16:creationId xmlns:a16="http://schemas.microsoft.com/office/drawing/2014/main" id="{C59A6C70-A3FE-4273-8E1D-01265D840538}"/>
              </a:ext>
            </a:extLst>
          </p:cNvPr>
          <p:cNvSpPr/>
          <p:nvPr/>
        </p:nvSpPr>
        <p:spPr>
          <a:xfrm>
            <a:off x="392341" y="2268058"/>
            <a:ext cx="1530098" cy="480176"/>
          </a:xfrm>
          <a:prstGeom prst="roundRect">
            <a:avLst/>
          </a:prstGeom>
          <a:solidFill>
            <a:srgbClr val="7F7F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bg1"/>
                </a:solidFill>
              </a:rPr>
              <a:t>Egne </a:t>
            </a:r>
          </a:p>
          <a:p>
            <a:pPr algn="ctr"/>
            <a:r>
              <a:rPr lang="nb-NO" sz="1400" dirty="0">
                <a:solidFill>
                  <a:schemeClr val="bg1"/>
                </a:solidFill>
              </a:rPr>
              <a:t>småproduksjoner</a:t>
            </a:r>
            <a:endParaRPr lang="nb-NO" dirty="0"/>
          </a:p>
        </p:txBody>
      </p:sp>
      <p:sp>
        <p:nvSpPr>
          <p:cNvPr id="57" name="Rektangel: avrundede hjørner 56">
            <a:extLst>
              <a:ext uri="{FF2B5EF4-FFF2-40B4-BE49-F238E27FC236}">
                <a16:creationId xmlns:a16="http://schemas.microsoft.com/office/drawing/2014/main" id="{96C468F9-3EC4-488E-89A2-54A041520ED2}"/>
              </a:ext>
            </a:extLst>
          </p:cNvPr>
          <p:cNvSpPr/>
          <p:nvPr/>
        </p:nvSpPr>
        <p:spPr>
          <a:xfrm>
            <a:off x="4295125" y="2357252"/>
            <a:ext cx="1530098" cy="480176"/>
          </a:xfrm>
          <a:prstGeom prst="roundRect">
            <a:avLst/>
          </a:prstGeom>
          <a:solidFill>
            <a:srgbClr val="7F7F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Kaféer</a:t>
            </a:r>
          </a:p>
        </p:txBody>
      </p:sp>
      <p:sp>
        <p:nvSpPr>
          <p:cNvPr id="58" name="Rektangel: avrundede hjørner 57">
            <a:extLst>
              <a:ext uri="{FF2B5EF4-FFF2-40B4-BE49-F238E27FC236}">
                <a16:creationId xmlns:a16="http://schemas.microsoft.com/office/drawing/2014/main" id="{0B4BDC1A-D565-455C-85AE-B3AAAD4C450A}"/>
              </a:ext>
            </a:extLst>
          </p:cNvPr>
          <p:cNvSpPr/>
          <p:nvPr/>
        </p:nvSpPr>
        <p:spPr>
          <a:xfrm>
            <a:off x="6130616" y="2391460"/>
            <a:ext cx="1530098" cy="480176"/>
          </a:xfrm>
          <a:prstGeom prst="roundRect">
            <a:avLst/>
          </a:prstGeom>
          <a:solidFill>
            <a:srgbClr val="7F7F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bg1"/>
                </a:solidFill>
              </a:rPr>
              <a:t>Hjelpemidler</a:t>
            </a:r>
            <a:endParaRPr lang="nb-NO" dirty="0"/>
          </a:p>
        </p:txBody>
      </p:sp>
      <p:sp>
        <p:nvSpPr>
          <p:cNvPr id="59" name="Rektangel: avrundede hjørner 58">
            <a:extLst>
              <a:ext uri="{FF2B5EF4-FFF2-40B4-BE49-F238E27FC236}">
                <a16:creationId xmlns:a16="http://schemas.microsoft.com/office/drawing/2014/main" id="{EFE4BAA3-7414-4318-84E2-1685676D5541}"/>
              </a:ext>
            </a:extLst>
          </p:cNvPr>
          <p:cNvSpPr/>
          <p:nvPr/>
        </p:nvSpPr>
        <p:spPr>
          <a:xfrm>
            <a:off x="8215882" y="2405197"/>
            <a:ext cx="1530098" cy="480176"/>
          </a:xfrm>
          <a:prstGeom prst="roundRect">
            <a:avLst/>
          </a:prstGeom>
          <a:solidFill>
            <a:srgbClr val="7F7F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bg1"/>
                </a:solidFill>
              </a:rPr>
              <a:t>Bakeri</a:t>
            </a:r>
            <a:endParaRPr lang="nb-NO" dirty="0"/>
          </a:p>
        </p:txBody>
      </p:sp>
      <p:sp>
        <p:nvSpPr>
          <p:cNvPr id="60" name="Rektangel: avrundede hjørner 59">
            <a:extLst>
              <a:ext uri="{FF2B5EF4-FFF2-40B4-BE49-F238E27FC236}">
                <a16:creationId xmlns:a16="http://schemas.microsoft.com/office/drawing/2014/main" id="{AAFB3625-EC4A-4AD8-BB02-CF52B89A3F21}"/>
              </a:ext>
            </a:extLst>
          </p:cNvPr>
          <p:cNvSpPr/>
          <p:nvPr/>
        </p:nvSpPr>
        <p:spPr>
          <a:xfrm>
            <a:off x="384662" y="4776009"/>
            <a:ext cx="1530098" cy="480176"/>
          </a:xfrm>
          <a:prstGeom prst="roundRect">
            <a:avLst/>
          </a:prstGeom>
          <a:solidFill>
            <a:srgbClr val="7F7F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bg1"/>
                </a:solidFill>
              </a:rPr>
              <a:t>Vedproduksjon</a:t>
            </a:r>
            <a:endParaRPr lang="nb-NO" dirty="0"/>
          </a:p>
        </p:txBody>
      </p:sp>
      <p:sp>
        <p:nvSpPr>
          <p:cNvPr id="61" name="Rektangel: avrundede hjørner 60">
            <a:extLst>
              <a:ext uri="{FF2B5EF4-FFF2-40B4-BE49-F238E27FC236}">
                <a16:creationId xmlns:a16="http://schemas.microsoft.com/office/drawing/2014/main" id="{ECAC0161-8795-441D-96BC-5B03BF30431D}"/>
              </a:ext>
            </a:extLst>
          </p:cNvPr>
          <p:cNvSpPr/>
          <p:nvPr/>
        </p:nvSpPr>
        <p:spPr>
          <a:xfrm>
            <a:off x="2448446" y="4822712"/>
            <a:ext cx="1530098" cy="480176"/>
          </a:xfrm>
          <a:prstGeom prst="roundRect">
            <a:avLst/>
          </a:prstGeom>
          <a:solidFill>
            <a:srgbClr val="7F7F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bg1"/>
                </a:solidFill>
              </a:rPr>
              <a:t>Markedshaller</a:t>
            </a:r>
            <a:endParaRPr lang="nb-NO" dirty="0"/>
          </a:p>
        </p:txBody>
      </p:sp>
      <p:sp>
        <p:nvSpPr>
          <p:cNvPr id="62" name="Rektangel: avrundede hjørner 61">
            <a:extLst>
              <a:ext uri="{FF2B5EF4-FFF2-40B4-BE49-F238E27FC236}">
                <a16:creationId xmlns:a16="http://schemas.microsoft.com/office/drawing/2014/main" id="{2AE6CA88-3E37-4416-9B86-002DBBD56D9A}"/>
              </a:ext>
            </a:extLst>
          </p:cNvPr>
          <p:cNvSpPr/>
          <p:nvPr/>
        </p:nvSpPr>
        <p:spPr>
          <a:xfrm>
            <a:off x="4439354" y="4864747"/>
            <a:ext cx="1530098" cy="480176"/>
          </a:xfrm>
          <a:prstGeom prst="roundRect">
            <a:avLst/>
          </a:prstGeom>
          <a:solidFill>
            <a:srgbClr val="7F7F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bg1"/>
                </a:solidFill>
              </a:rPr>
              <a:t>Grafisk trykkeri</a:t>
            </a:r>
            <a:endParaRPr lang="nb-NO" dirty="0"/>
          </a:p>
        </p:txBody>
      </p:sp>
      <p:sp>
        <p:nvSpPr>
          <p:cNvPr id="63" name="Rektangel: avrundede hjørner 62">
            <a:extLst>
              <a:ext uri="{FF2B5EF4-FFF2-40B4-BE49-F238E27FC236}">
                <a16:creationId xmlns:a16="http://schemas.microsoft.com/office/drawing/2014/main" id="{AB1B1241-BB84-4F1E-B7C4-18D6CF2B324E}"/>
              </a:ext>
            </a:extLst>
          </p:cNvPr>
          <p:cNvSpPr/>
          <p:nvPr/>
        </p:nvSpPr>
        <p:spPr>
          <a:xfrm>
            <a:off x="6366537" y="4851010"/>
            <a:ext cx="1530098" cy="480176"/>
          </a:xfrm>
          <a:prstGeom prst="roundRect">
            <a:avLst/>
          </a:prstGeom>
          <a:solidFill>
            <a:srgbClr val="7F7F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bg1"/>
                </a:solidFill>
              </a:rPr>
              <a:t>Mekanisk / Montering</a:t>
            </a:r>
            <a:endParaRPr lang="nb-NO" dirty="0"/>
          </a:p>
        </p:txBody>
      </p:sp>
      <p:sp>
        <p:nvSpPr>
          <p:cNvPr id="64" name="Rektangel: avrundede hjørner 63">
            <a:extLst>
              <a:ext uri="{FF2B5EF4-FFF2-40B4-BE49-F238E27FC236}">
                <a16:creationId xmlns:a16="http://schemas.microsoft.com/office/drawing/2014/main" id="{304430FF-C9AC-4776-B2A6-EC5CEB8D6FA9}"/>
              </a:ext>
            </a:extLst>
          </p:cNvPr>
          <p:cNvSpPr/>
          <p:nvPr/>
        </p:nvSpPr>
        <p:spPr>
          <a:xfrm>
            <a:off x="8394089" y="4860789"/>
            <a:ext cx="1530098" cy="480176"/>
          </a:xfrm>
          <a:prstGeom prst="roundRect">
            <a:avLst/>
          </a:prstGeom>
          <a:solidFill>
            <a:srgbClr val="7F7F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bg1"/>
                </a:solidFill>
              </a:rPr>
              <a:t>Vaskeri</a:t>
            </a:r>
            <a:endParaRPr lang="nb-NO" dirty="0"/>
          </a:p>
        </p:txBody>
      </p:sp>
      <p:pic>
        <p:nvPicPr>
          <p:cNvPr id="5" name="Bilde 4" descr="Et bilde som inneholder skilt, tegning, mat&#10;&#10;Automatisk generert beskrivelse">
            <a:extLst>
              <a:ext uri="{FF2B5EF4-FFF2-40B4-BE49-F238E27FC236}">
                <a16:creationId xmlns:a16="http://schemas.microsoft.com/office/drawing/2014/main" id="{6AE7A276-0666-4541-B947-B66D5766C1F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64926" y="477816"/>
            <a:ext cx="1828804" cy="566929"/>
          </a:xfrm>
          <a:prstGeom prst="rect">
            <a:avLst/>
          </a:prstGeom>
        </p:spPr>
      </p:pic>
      <p:pic>
        <p:nvPicPr>
          <p:cNvPr id="55" name="Bilde 54">
            <a:extLst>
              <a:ext uri="{FF2B5EF4-FFF2-40B4-BE49-F238E27FC236}">
                <a16:creationId xmlns:a16="http://schemas.microsoft.com/office/drawing/2014/main" id="{E03BD85F-1D49-4765-896C-1D31A72A4473}"/>
              </a:ext>
            </a:extLst>
          </p:cNvPr>
          <p:cNvPicPr>
            <a:picLocks noChangeAspect="1"/>
          </p:cNvPicPr>
          <p:nvPr/>
        </p:nvPicPr>
        <p:blipFill>
          <a:blip r:embed="rId13"/>
          <a:stretch>
            <a:fillRect/>
          </a:stretch>
        </p:blipFill>
        <p:spPr>
          <a:xfrm>
            <a:off x="9772248" y="1599468"/>
            <a:ext cx="2272576" cy="31688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7" name="Rektangel: avrundede hjørner 66">
            <a:extLst>
              <a:ext uri="{FF2B5EF4-FFF2-40B4-BE49-F238E27FC236}">
                <a16:creationId xmlns:a16="http://schemas.microsoft.com/office/drawing/2014/main" id="{A82FC8C3-A4EF-4545-AE1A-73633AFDC91E}"/>
              </a:ext>
            </a:extLst>
          </p:cNvPr>
          <p:cNvSpPr/>
          <p:nvPr/>
        </p:nvSpPr>
        <p:spPr>
          <a:xfrm>
            <a:off x="10143487" y="2434730"/>
            <a:ext cx="1530098" cy="480176"/>
          </a:xfrm>
          <a:prstGeom prst="roundRect">
            <a:avLst/>
          </a:prstGeom>
          <a:solidFill>
            <a:srgbClr val="7F7F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bg1"/>
                </a:solidFill>
              </a:rPr>
              <a:t>Kurs og veiledning</a:t>
            </a:r>
            <a:endParaRPr lang="nb-NO" dirty="0"/>
          </a:p>
        </p:txBody>
      </p:sp>
      <p:pic>
        <p:nvPicPr>
          <p:cNvPr id="1030" name="Picture 6" descr="eQuass-sertifisering | Om Arba | Arba">
            <a:extLst>
              <a:ext uri="{FF2B5EF4-FFF2-40B4-BE49-F238E27FC236}">
                <a16:creationId xmlns:a16="http://schemas.microsoft.com/office/drawing/2014/main" id="{307AB2A8-68DF-4F63-BC03-2B097655A4A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79864" y="3510147"/>
            <a:ext cx="2298844" cy="3249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9" name="Rektangel: avrundede hjørner 68">
            <a:extLst>
              <a:ext uri="{FF2B5EF4-FFF2-40B4-BE49-F238E27FC236}">
                <a16:creationId xmlns:a16="http://schemas.microsoft.com/office/drawing/2014/main" id="{5BF79824-E0C6-4393-BF05-D6F38495B29F}"/>
              </a:ext>
            </a:extLst>
          </p:cNvPr>
          <p:cNvSpPr/>
          <p:nvPr/>
        </p:nvSpPr>
        <p:spPr>
          <a:xfrm>
            <a:off x="10350755" y="4860789"/>
            <a:ext cx="1530098" cy="480176"/>
          </a:xfrm>
          <a:prstGeom prst="roundRect">
            <a:avLst/>
          </a:prstGeom>
          <a:solidFill>
            <a:srgbClr val="7F7F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bg1"/>
                </a:solidFill>
              </a:rPr>
              <a:t>EQUASS</a:t>
            </a:r>
            <a:endParaRPr lang="nb-NO" dirty="0"/>
          </a:p>
        </p:txBody>
      </p:sp>
    </p:spTree>
    <p:extLst>
      <p:ext uri="{BB962C8B-B14F-4D97-AF65-F5344CB8AC3E}">
        <p14:creationId xmlns:p14="http://schemas.microsoft.com/office/powerpoint/2010/main" val="2125362508"/>
      </p:ext>
    </p:extLst>
  </p:cSld>
  <p:clrMapOvr>
    <a:masterClrMapping/>
  </p:clrMapOvr>
  <p:transition spd="slow">
    <p:strips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00C131-3F09-483C-B126-E5D068875202}"/>
              </a:ext>
            </a:extLst>
          </p:cNvPr>
          <p:cNvSpPr>
            <a:spLocks noGrp="1"/>
          </p:cNvSpPr>
          <p:nvPr>
            <p:ph type="ctrTitle"/>
          </p:nvPr>
        </p:nvSpPr>
        <p:spPr>
          <a:xfrm>
            <a:off x="783771" y="424708"/>
            <a:ext cx="9144000" cy="973723"/>
          </a:xfrm>
        </p:spPr>
        <p:txBody>
          <a:bodyPr>
            <a:normAutofit/>
          </a:bodyPr>
          <a:lstStyle/>
          <a:p>
            <a:pPr algn="l"/>
            <a:r>
              <a:rPr lang="nb-NO" sz="5400" b="1" dirty="0">
                <a:solidFill>
                  <a:srgbClr val="5E9AA0"/>
                </a:solidFill>
              </a:rPr>
              <a:t>Tjenester 2. </a:t>
            </a:r>
          </a:p>
        </p:txBody>
      </p:sp>
      <p:sp>
        <p:nvSpPr>
          <p:cNvPr id="3" name="Undertittel 2">
            <a:extLst>
              <a:ext uri="{FF2B5EF4-FFF2-40B4-BE49-F238E27FC236}">
                <a16:creationId xmlns:a16="http://schemas.microsoft.com/office/drawing/2014/main" id="{40FD545E-2B33-4148-9BA1-75EF91F04864}"/>
              </a:ext>
            </a:extLst>
          </p:cNvPr>
          <p:cNvSpPr>
            <a:spLocks noGrp="1"/>
          </p:cNvSpPr>
          <p:nvPr>
            <p:ph type="subTitle" idx="1"/>
          </p:nvPr>
        </p:nvSpPr>
        <p:spPr>
          <a:xfrm>
            <a:off x="783771" y="1416024"/>
            <a:ext cx="8769662" cy="4742924"/>
          </a:xfrm>
        </p:spPr>
        <p:txBody>
          <a:bodyPr>
            <a:normAutofit lnSpcReduction="10000"/>
          </a:bodyPr>
          <a:lstStyle/>
          <a:p>
            <a:pPr algn="l"/>
            <a:r>
              <a:rPr lang="nb-NO" sz="3200" b="1" dirty="0"/>
              <a:t>Om nivået av samarbeid med kommunene:</a:t>
            </a:r>
          </a:p>
          <a:p>
            <a:pPr marL="342900" indent="-342900" algn="l">
              <a:buFont typeface="Arial" panose="020B0604020202020204" pitchFamily="34" charset="0"/>
              <a:buChar char="•"/>
            </a:pPr>
            <a:r>
              <a:rPr lang="nb-NO" sz="2000" dirty="0"/>
              <a:t>Samarbeidet med kommunene i dag: </a:t>
            </a:r>
          </a:p>
          <a:p>
            <a:pPr marL="800100" lvl="1" indent="-342900" algn="l">
              <a:buFont typeface="Arial" panose="020B0604020202020204" pitchFamily="34" charset="0"/>
              <a:buChar char="•"/>
            </a:pPr>
            <a:r>
              <a:rPr lang="nb-NO" sz="1600" dirty="0"/>
              <a:t>Hovedsakelig rapportering og refusjonskrav.</a:t>
            </a:r>
          </a:p>
          <a:p>
            <a:pPr marL="342900" indent="-342900" algn="l">
              <a:buFont typeface="Arial" panose="020B0604020202020204" pitchFamily="34" charset="0"/>
              <a:buChar char="•"/>
            </a:pPr>
            <a:endParaRPr lang="nb-NO" sz="2000" dirty="0"/>
          </a:p>
          <a:p>
            <a:pPr marL="342900" indent="-342900" algn="l">
              <a:buFont typeface="Arial" panose="020B0604020202020204" pitchFamily="34" charset="0"/>
              <a:buChar char="•"/>
            </a:pPr>
            <a:r>
              <a:rPr lang="nb-NO" sz="2000" dirty="0"/>
              <a:t>Vi kunne ønsket oss større grad av samarbeid, og at vi er kommunens foretrukne samarbeidspartner på følgende områder:</a:t>
            </a:r>
          </a:p>
          <a:p>
            <a:pPr marL="800100" lvl="1" indent="-342900" algn="l">
              <a:buFont typeface="Arial" panose="020B0604020202020204" pitchFamily="34" charset="0"/>
              <a:buChar char="•"/>
            </a:pPr>
            <a:r>
              <a:rPr lang="nb-NO" sz="1600" dirty="0"/>
              <a:t>Kjøp av våre varer og tjenester vurderes før en henvender seg til eksterne</a:t>
            </a:r>
          </a:p>
          <a:p>
            <a:pPr marL="1257300" lvl="2" indent="-342900" algn="l">
              <a:buFont typeface="Arial" panose="020B0604020202020204" pitchFamily="34" charset="0"/>
              <a:buChar char="•"/>
            </a:pPr>
            <a:r>
              <a:rPr lang="nb-NO" sz="1600" dirty="0"/>
              <a:t>F.eks. ved bruk av </a:t>
            </a:r>
            <a:r>
              <a:rPr lang="nb-NO" sz="1600" u="sng" dirty="0"/>
              <a:t>reserverte kontrakter </a:t>
            </a:r>
            <a:r>
              <a:rPr lang="nb-NO" sz="1600" dirty="0"/>
              <a:t>ved anbud av kommunale tjenester</a:t>
            </a:r>
          </a:p>
          <a:p>
            <a:pPr marL="1257300" lvl="2" indent="-342900" algn="l">
              <a:buFont typeface="Arial" panose="020B0604020202020204" pitchFamily="34" charset="0"/>
              <a:buChar char="•"/>
            </a:pPr>
            <a:endParaRPr lang="nb-NO" sz="1400" dirty="0"/>
          </a:p>
          <a:p>
            <a:pPr marL="800100" lvl="1" indent="-342900" algn="l">
              <a:buFont typeface="Arial" panose="020B0604020202020204" pitchFamily="34" charset="0"/>
              <a:buChar char="•"/>
            </a:pPr>
            <a:r>
              <a:rPr lang="nb-NO" sz="1600" dirty="0"/>
              <a:t>Arbeidspraksis for våre deltakere i kommunal virksomhet</a:t>
            </a:r>
          </a:p>
          <a:p>
            <a:pPr marL="1257300" lvl="2" indent="-342900" algn="l">
              <a:buFont typeface="Arial" panose="020B0604020202020204" pitchFamily="34" charset="0"/>
              <a:buChar char="•"/>
            </a:pPr>
            <a:r>
              <a:rPr lang="nb-NO" sz="1600" dirty="0"/>
              <a:t>Ref. Inkluderende kommune (arbeidsplasskartlegging).</a:t>
            </a:r>
          </a:p>
          <a:p>
            <a:pPr marL="1257300" lvl="2" indent="-342900" algn="l">
              <a:buFont typeface="Arial" panose="020B0604020202020204" pitchFamily="34" charset="0"/>
              <a:buChar char="•"/>
            </a:pPr>
            <a:endParaRPr lang="nb-NO" sz="1400" dirty="0"/>
          </a:p>
          <a:p>
            <a:pPr marL="800100" lvl="1" indent="-342900" algn="l">
              <a:buFont typeface="Arial" panose="020B0604020202020204" pitchFamily="34" charset="0"/>
              <a:buChar char="•"/>
            </a:pPr>
            <a:r>
              <a:rPr lang="nb-NO" sz="1600" dirty="0"/>
              <a:t>Bruk av våre møterom og møtemat</a:t>
            </a:r>
          </a:p>
          <a:p>
            <a:pPr marL="800100" lvl="1" indent="-342900" algn="l">
              <a:buFont typeface="Arial" panose="020B0604020202020204" pitchFamily="34" charset="0"/>
              <a:buChar char="•"/>
            </a:pPr>
            <a:r>
              <a:rPr lang="nb-NO" sz="1600" dirty="0"/>
              <a:t>At vi får mulighet til å tilby arbeid for sosialhjelp</a:t>
            </a:r>
          </a:p>
          <a:p>
            <a:pPr marL="800100" lvl="1" indent="-342900" algn="l">
              <a:buFont typeface="Arial" panose="020B0604020202020204" pitchFamily="34" charset="0"/>
              <a:buChar char="•"/>
            </a:pPr>
            <a:r>
              <a:rPr lang="nb-NO" sz="1600" dirty="0"/>
              <a:t>Språkpraksisplasser for fremmedspråklige</a:t>
            </a:r>
          </a:p>
          <a:p>
            <a:pPr marL="800100" lvl="1" indent="-342900" algn="l">
              <a:buFont typeface="Arial" panose="020B0604020202020204" pitchFamily="34" charset="0"/>
              <a:buChar char="•"/>
            </a:pPr>
            <a:r>
              <a:rPr lang="nb-NO" sz="1600" dirty="0"/>
              <a:t>Dagsenterplasser for personer i kommunale boliger</a:t>
            </a:r>
          </a:p>
          <a:p>
            <a:pPr marL="800100" lvl="1" indent="-342900" algn="l">
              <a:buFont typeface="Arial" panose="020B0604020202020204" pitchFamily="34" charset="0"/>
              <a:buChar char="•"/>
            </a:pPr>
            <a:endParaRPr lang="nb-NO" sz="1600" dirty="0"/>
          </a:p>
          <a:p>
            <a:pPr marL="800100" lvl="1" indent="-342900" algn="l">
              <a:buFont typeface="Arial" panose="020B0604020202020204" pitchFamily="34" charset="0"/>
              <a:buChar char="•"/>
            </a:pPr>
            <a:endParaRPr lang="nb-NO" sz="1600" dirty="0"/>
          </a:p>
          <a:p>
            <a:pPr marL="800100" lvl="1" indent="-342900" algn="l">
              <a:buFont typeface="Arial" panose="020B0604020202020204" pitchFamily="34" charset="0"/>
              <a:buChar char="•"/>
            </a:pPr>
            <a:endParaRPr lang="nb-NO" sz="1600" dirty="0"/>
          </a:p>
          <a:p>
            <a:pPr marL="800100" lvl="1" indent="-342900" algn="l">
              <a:buFont typeface="Arial" panose="020B0604020202020204" pitchFamily="34" charset="0"/>
              <a:buChar char="•"/>
            </a:pPr>
            <a:endParaRPr lang="nb-NO" sz="1600" dirty="0"/>
          </a:p>
        </p:txBody>
      </p:sp>
      <p:pic>
        <p:nvPicPr>
          <p:cNvPr id="5" name="Bilde 4" descr="Et bilde som inneholder skilt, tegning, mat&#10;&#10;Automatisk generert beskrivelse">
            <a:extLst>
              <a:ext uri="{FF2B5EF4-FFF2-40B4-BE49-F238E27FC236}">
                <a16:creationId xmlns:a16="http://schemas.microsoft.com/office/drawing/2014/main" id="{6AE7A276-0666-4541-B947-B66D5766C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7" name="Ellipse 6">
            <a:extLst>
              <a:ext uri="{FF2B5EF4-FFF2-40B4-BE49-F238E27FC236}">
                <a16:creationId xmlns:a16="http://schemas.microsoft.com/office/drawing/2014/main" id="{8631EECF-6B1A-49C7-BA53-BBF1D0748B3F}"/>
              </a:ext>
            </a:extLst>
          </p:cNvPr>
          <p:cNvSpPr/>
          <p:nvPr/>
        </p:nvSpPr>
        <p:spPr>
          <a:xfrm>
            <a:off x="783771" y="6387573"/>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ktangel 8">
            <a:extLst>
              <a:ext uri="{FF2B5EF4-FFF2-40B4-BE49-F238E27FC236}">
                <a16:creationId xmlns:a16="http://schemas.microsoft.com/office/drawing/2014/main" id="{83D1304A-2984-4DA3-A5C3-6AEAD547729B}"/>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de 5">
            <a:extLst>
              <a:ext uri="{FF2B5EF4-FFF2-40B4-BE49-F238E27FC236}">
                <a16:creationId xmlns:a16="http://schemas.microsoft.com/office/drawing/2014/main" id="{509FD410-2C4B-4FB6-BF03-2F900ABC8E66}"/>
              </a:ext>
            </a:extLst>
          </p:cNvPr>
          <p:cNvPicPr>
            <a:picLocks noChangeAspect="1"/>
          </p:cNvPicPr>
          <p:nvPr/>
        </p:nvPicPr>
        <p:blipFill>
          <a:blip r:embed="rId3"/>
          <a:stretch>
            <a:fillRect/>
          </a:stretch>
        </p:blipFill>
        <p:spPr>
          <a:xfrm>
            <a:off x="9033683" y="1561515"/>
            <a:ext cx="2963834" cy="1975889"/>
          </a:xfrm>
          <a:prstGeom prst="rect">
            <a:avLst/>
          </a:prstGeom>
          <a:solidFill>
            <a:srgbClr val="5E9AA0"/>
          </a:solidFill>
        </p:spPr>
      </p:pic>
      <p:pic>
        <p:nvPicPr>
          <p:cNvPr id="8" name="Bilde 7">
            <a:extLst>
              <a:ext uri="{FF2B5EF4-FFF2-40B4-BE49-F238E27FC236}">
                <a16:creationId xmlns:a16="http://schemas.microsoft.com/office/drawing/2014/main" id="{B7BA2F66-AE58-4A3D-BEC9-DA0DD5E68B33}"/>
              </a:ext>
            </a:extLst>
          </p:cNvPr>
          <p:cNvPicPr>
            <a:picLocks noChangeAspect="1"/>
          </p:cNvPicPr>
          <p:nvPr/>
        </p:nvPicPr>
        <p:blipFill>
          <a:blip r:embed="rId4"/>
          <a:stretch>
            <a:fillRect/>
          </a:stretch>
        </p:blipFill>
        <p:spPr>
          <a:xfrm>
            <a:off x="9033683" y="3954434"/>
            <a:ext cx="2963834" cy="1975889"/>
          </a:xfrm>
          <a:prstGeom prst="rect">
            <a:avLst/>
          </a:prstGeom>
        </p:spPr>
      </p:pic>
      <p:sp>
        <p:nvSpPr>
          <p:cNvPr id="10" name="TekstSylinder 9">
            <a:extLst>
              <a:ext uri="{FF2B5EF4-FFF2-40B4-BE49-F238E27FC236}">
                <a16:creationId xmlns:a16="http://schemas.microsoft.com/office/drawing/2014/main" id="{0B0F276B-3F9A-4271-81C0-8C9C4A237761}"/>
              </a:ext>
            </a:extLst>
          </p:cNvPr>
          <p:cNvSpPr txBox="1"/>
          <p:nvPr/>
        </p:nvSpPr>
        <p:spPr>
          <a:xfrm>
            <a:off x="9033683" y="915184"/>
            <a:ext cx="2963834" cy="646331"/>
          </a:xfrm>
          <a:prstGeom prst="rect">
            <a:avLst/>
          </a:prstGeom>
          <a:solidFill>
            <a:srgbClr val="5E9AA0"/>
          </a:solidFill>
        </p:spPr>
        <p:txBody>
          <a:bodyPr wrap="square" rtlCol="0">
            <a:spAutoFit/>
          </a:bodyPr>
          <a:lstStyle/>
          <a:p>
            <a:r>
              <a:rPr lang="nb-NO" dirty="0">
                <a:solidFill>
                  <a:schemeClr val="bg1"/>
                </a:solidFill>
              </a:rPr>
              <a:t>Veiviser til offentlige anskaffelser</a:t>
            </a:r>
          </a:p>
        </p:txBody>
      </p:sp>
      <p:sp>
        <p:nvSpPr>
          <p:cNvPr id="11" name="TekstSylinder 10">
            <a:extLst>
              <a:ext uri="{FF2B5EF4-FFF2-40B4-BE49-F238E27FC236}">
                <a16:creationId xmlns:a16="http://schemas.microsoft.com/office/drawing/2014/main" id="{623C9E1E-B28F-4DFB-A58E-99F0CFF4E9C3}"/>
              </a:ext>
            </a:extLst>
          </p:cNvPr>
          <p:cNvSpPr txBox="1"/>
          <p:nvPr/>
        </p:nvSpPr>
        <p:spPr>
          <a:xfrm>
            <a:off x="9033683" y="3585102"/>
            <a:ext cx="2963834" cy="369332"/>
          </a:xfrm>
          <a:prstGeom prst="rect">
            <a:avLst/>
          </a:prstGeom>
          <a:solidFill>
            <a:srgbClr val="5E9AA0"/>
          </a:solidFill>
        </p:spPr>
        <p:txBody>
          <a:bodyPr wrap="square" rtlCol="0">
            <a:spAutoFit/>
          </a:bodyPr>
          <a:lstStyle/>
          <a:p>
            <a:r>
              <a:rPr lang="nb-NO" dirty="0">
                <a:solidFill>
                  <a:schemeClr val="bg1"/>
                </a:solidFill>
              </a:rPr>
              <a:t>Mulighetsanalyser</a:t>
            </a:r>
          </a:p>
        </p:txBody>
      </p:sp>
    </p:spTree>
    <p:extLst>
      <p:ext uri="{BB962C8B-B14F-4D97-AF65-F5344CB8AC3E}">
        <p14:creationId xmlns:p14="http://schemas.microsoft.com/office/powerpoint/2010/main" val="678077020"/>
      </p:ext>
    </p:extLst>
  </p:cSld>
  <p:clrMapOvr>
    <a:masterClrMapping/>
  </p:clrMapOvr>
  <p:transition spd="slow">
    <p:strips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00C131-3F09-483C-B126-E5D068875202}"/>
              </a:ext>
            </a:extLst>
          </p:cNvPr>
          <p:cNvSpPr>
            <a:spLocks noGrp="1"/>
          </p:cNvSpPr>
          <p:nvPr>
            <p:ph type="ctrTitle"/>
          </p:nvPr>
        </p:nvSpPr>
        <p:spPr>
          <a:xfrm>
            <a:off x="783771" y="424708"/>
            <a:ext cx="9144000" cy="973723"/>
          </a:xfrm>
        </p:spPr>
        <p:txBody>
          <a:bodyPr>
            <a:normAutofit/>
          </a:bodyPr>
          <a:lstStyle/>
          <a:p>
            <a:pPr algn="l"/>
            <a:r>
              <a:rPr lang="nb-NO" sz="5400" b="1" dirty="0">
                <a:solidFill>
                  <a:srgbClr val="5E9AA0"/>
                </a:solidFill>
              </a:rPr>
              <a:t>Tjenester 3. </a:t>
            </a:r>
          </a:p>
        </p:txBody>
      </p:sp>
      <p:sp>
        <p:nvSpPr>
          <p:cNvPr id="3" name="Undertittel 2">
            <a:extLst>
              <a:ext uri="{FF2B5EF4-FFF2-40B4-BE49-F238E27FC236}">
                <a16:creationId xmlns:a16="http://schemas.microsoft.com/office/drawing/2014/main" id="{40FD545E-2B33-4148-9BA1-75EF91F04864}"/>
              </a:ext>
            </a:extLst>
          </p:cNvPr>
          <p:cNvSpPr>
            <a:spLocks noGrp="1"/>
          </p:cNvSpPr>
          <p:nvPr>
            <p:ph type="subTitle" idx="1"/>
          </p:nvPr>
        </p:nvSpPr>
        <p:spPr>
          <a:xfrm>
            <a:off x="783771" y="1294937"/>
            <a:ext cx="10800974" cy="4742924"/>
          </a:xfrm>
        </p:spPr>
        <p:txBody>
          <a:bodyPr>
            <a:normAutofit/>
          </a:bodyPr>
          <a:lstStyle/>
          <a:p>
            <a:pPr algn="l"/>
            <a:r>
              <a:rPr lang="nb-NO" sz="3200" b="1" dirty="0"/>
              <a:t>Hvilke aktiviteter som ligger igjen i de opprinnelige selskapene:</a:t>
            </a:r>
          </a:p>
          <a:p>
            <a:pPr algn="l"/>
            <a:endParaRPr lang="nb-NO" sz="800" b="1" dirty="0"/>
          </a:p>
          <a:p>
            <a:pPr algn="l">
              <a:lnSpc>
                <a:spcPct val="100000"/>
              </a:lnSpc>
            </a:pPr>
            <a:r>
              <a:rPr lang="nb-NO" sz="2000" b="1" dirty="0"/>
              <a:t>Grue: </a:t>
            </a:r>
            <a:r>
              <a:rPr lang="nb-NO" sz="2000" dirty="0"/>
              <a:t>Ingen aktivitet </a:t>
            </a:r>
          </a:p>
          <a:p>
            <a:pPr algn="l">
              <a:lnSpc>
                <a:spcPct val="100000"/>
              </a:lnSpc>
            </a:pPr>
            <a:r>
              <a:rPr lang="nb-NO" sz="2000" b="1" dirty="0"/>
              <a:t>Odal: </a:t>
            </a:r>
            <a:r>
              <a:rPr lang="nb-NO" sz="2000" dirty="0"/>
              <a:t>Ingen aktivitet, men noe gjenværende likvider i Odal Kompetansesenter AS</a:t>
            </a:r>
          </a:p>
          <a:p>
            <a:pPr algn="l">
              <a:lnSpc>
                <a:spcPct val="100000"/>
              </a:lnSpc>
            </a:pPr>
            <a:r>
              <a:rPr lang="nb-NO" sz="2000" b="1" dirty="0"/>
              <a:t>Kongsvinger: </a:t>
            </a:r>
            <a:r>
              <a:rPr lang="nb-NO" sz="2000" dirty="0"/>
              <a:t>Eiendomsselskap som leier ut lokaler til Ny Vekst og Kompetanse AS</a:t>
            </a:r>
          </a:p>
        </p:txBody>
      </p:sp>
      <p:pic>
        <p:nvPicPr>
          <p:cNvPr id="5" name="Bilde 4" descr="Et bilde som inneholder skilt, tegning, mat&#10;&#10;Automatisk generert beskrivelse">
            <a:extLst>
              <a:ext uri="{FF2B5EF4-FFF2-40B4-BE49-F238E27FC236}">
                <a16:creationId xmlns:a16="http://schemas.microsoft.com/office/drawing/2014/main" id="{6AE7A276-0666-4541-B947-B66D5766C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7" name="Ellipse 6">
            <a:extLst>
              <a:ext uri="{FF2B5EF4-FFF2-40B4-BE49-F238E27FC236}">
                <a16:creationId xmlns:a16="http://schemas.microsoft.com/office/drawing/2014/main" id="{8631EECF-6B1A-49C7-BA53-BBF1D0748B3F}"/>
              </a:ext>
            </a:extLst>
          </p:cNvPr>
          <p:cNvSpPr/>
          <p:nvPr/>
        </p:nvSpPr>
        <p:spPr>
          <a:xfrm>
            <a:off x="783771" y="6387573"/>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ktangel 8">
            <a:extLst>
              <a:ext uri="{FF2B5EF4-FFF2-40B4-BE49-F238E27FC236}">
                <a16:creationId xmlns:a16="http://schemas.microsoft.com/office/drawing/2014/main" id="{83D1304A-2984-4DA3-A5C3-6AEAD547729B}"/>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e 3">
            <a:extLst>
              <a:ext uri="{FF2B5EF4-FFF2-40B4-BE49-F238E27FC236}">
                <a16:creationId xmlns:a16="http://schemas.microsoft.com/office/drawing/2014/main" id="{7D619662-3FEE-4685-8C32-68249324B99A}"/>
              </a:ext>
            </a:extLst>
          </p:cNvPr>
          <p:cNvPicPr>
            <a:picLocks noChangeAspect="1"/>
          </p:cNvPicPr>
          <p:nvPr/>
        </p:nvPicPr>
        <p:blipFill>
          <a:blip r:embed="rId3"/>
          <a:stretch>
            <a:fillRect/>
          </a:stretch>
        </p:blipFill>
        <p:spPr>
          <a:xfrm>
            <a:off x="9767838" y="3145964"/>
            <a:ext cx="2167331" cy="1139597"/>
          </a:xfrm>
          <a:prstGeom prst="rect">
            <a:avLst/>
          </a:prstGeom>
        </p:spPr>
      </p:pic>
      <p:pic>
        <p:nvPicPr>
          <p:cNvPr id="6" name="Bilde 5">
            <a:extLst>
              <a:ext uri="{FF2B5EF4-FFF2-40B4-BE49-F238E27FC236}">
                <a16:creationId xmlns:a16="http://schemas.microsoft.com/office/drawing/2014/main" id="{1774F798-949E-4D4A-8086-8D161090059A}"/>
              </a:ext>
            </a:extLst>
          </p:cNvPr>
          <p:cNvPicPr>
            <a:picLocks noChangeAspect="1"/>
          </p:cNvPicPr>
          <p:nvPr/>
        </p:nvPicPr>
        <p:blipFill>
          <a:blip r:embed="rId4"/>
          <a:stretch>
            <a:fillRect/>
          </a:stretch>
        </p:blipFill>
        <p:spPr>
          <a:xfrm>
            <a:off x="8210894" y="4610784"/>
            <a:ext cx="3724275" cy="1228725"/>
          </a:xfrm>
          <a:prstGeom prst="rect">
            <a:avLst/>
          </a:prstGeom>
        </p:spPr>
      </p:pic>
      <p:pic>
        <p:nvPicPr>
          <p:cNvPr id="8" name="Bilde 7">
            <a:extLst>
              <a:ext uri="{FF2B5EF4-FFF2-40B4-BE49-F238E27FC236}">
                <a16:creationId xmlns:a16="http://schemas.microsoft.com/office/drawing/2014/main" id="{3FA7A31B-C07A-42F8-AA29-D41162DF9278}"/>
              </a:ext>
            </a:extLst>
          </p:cNvPr>
          <p:cNvPicPr>
            <a:picLocks noChangeAspect="1"/>
          </p:cNvPicPr>
          <p:nvPr/>
        </p:nvPicPr>
        <p:blipFill>
          <a:blip r:embed="rId5"/>
          <a:stretch>
            <a:fillRect/>
          </a:stretch>
        </p:blipFill>
        <p:spPr>
          <a:xfrm>
            <a:off x="1428531" y="4001428"/>
            <a:ext cx="2205697" cy="1838081"/>
          </a:xfrm>
          <a:prstGeom prst="rect">
            <a:avLst/>
          </a:prstGeom>
        </p:spPr>
      </p:pic>
      <p:pic>
        <p:nvPicPr>
          <p:cNvPr id="10" name="Bilde 9">
            <a:extLst>
              <a:ext uri="{FF2B5EF4-FFF2-40B4-BE49-F238E27FC236}">
                <a16:creationId xmlns:a16="http://schemas.microsoft.com/office/drawing/2014/main" id="{96EBA3EC-B02D-4870-92EB-32E34FD8B816}"/>
              </a:ext>
            </a:extLst>
          </p:cNvPr>
          <p:cNvPicPr>
            <a:picLocks noChangeAspect="1"/>
          </p:cNvPicPr>
          <p:nvPr/>
        </p:nvPicPr>
        <p:blipFill>
          <a:blip r:embed="rId6"/>
          <a:stretch>
            <a:fillRect/>
          </a:stretch>
        </p:blipFill>
        <p:spPr>
          <a:xfrm>
            <a:off x="4484286" y="4248834"/>
            <a:ext cx="2876550" cy="1590675"/>
          </a:xfrm>
          <a:prstGeom prst="rect">
            <a:avLst/>
          </a:prstGeom>
        </p:spPr>
      </p:pic>
      <p:pic>
        <p:nvPicPr>
          <p:cNvPr id="11" name="Bilde 10">
            <a:extLst>
              <a:ext uri="{FF2B5EF4-FFF2-40B4-BE49-F238E27FC236}">
                <a16:creationId xmlns:a16="http://schemas.microsoft.com/office/drawing/2014/main" id="{2B6A4144-D035-4DA4-9AD7-71E543576E3D}"/>
              </a:ext>
            </a:extLst>
          </p:cNvPr>
          <p:cNvPicPr>
            <a:picLocks noChangeAspect="1"/>
          </p:cNvPicPr>
          <p:nvPr/>
        </p:nvPicPr>
        <p:blipFill>
          <a:blip r:embed="rId7"/>
          <a:stretch>
            <a:fillRect/>
          </a:stretch>
        </p:blipFill>
        <p:spPr>
          <a:xfrm>
            <a:off x="10416259" y="1850644"/>
            <a:ext cx="1518910" cy="1012607"/>
          </a:xfrm>
          <a:prstGeom prst="rect">
            <a:avLst/>
          </a:prstGeom>
        </p:spPr>
      </p:pic>
    </p:spTree>
    <p:extLst>
      <p:ext uri="{BB962C8B-B14F-4D97-AF65-F5344CB8AC3E}">
        <p14:creationId xmlns:p14="http://schemas.microsoft.com/office/powerpoint/2010/main" val="292564111"/>
      </p:ext>
    </p:extLst>
  </p:cSld>
  <p:clrMapOvr>
    <a:masterClrMapping/>
  </p:clrMapOvr>
  <p:transition spd="slow">
    <p:strips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00C131-3F09-483C-B126-E5D068875202}"/>
              </a:ext>
            </a:extLst>
          </p:cNvPr>
          <p:cNvSpPr>
            <a:spLocks noGrp="1"/>
          </p:cNvSpPr>
          <p:nvPr>
            <p:ph type="ctrTitle"/>
          </p:nvPr>
        </p:nvSpPr>
        <p:spPr>
          <a:xfrm>
            <a:off x="783771" y="424708"/>
            <a:ext cx="9144000" cy="973723"/>
          </a:xfrm>
        </p:spPr>
        <p:txBody>
          <a:bodyPr>
            <a:normAutofit/>
          </a:bodyPr>
          <a:lstStyle/>
          <a:p>
            <a:pPr algn="l"/>
            <a:r>
              <a:rPr lang="nb-NO" sz="5400" b="1" dirty="0">
                <a:solidFill>
                  <a:srgbClr val="5E9AA0"/>
                </a:solidFill>
              </a:rPr>
              <a:t>Ellers</a:t>
            </a:r>
          </a:p>
        </p:txBody>
      </p:sp>
      <p:sp>
        <p:nvSpPr>
          <p:cNvPr id="3" name="Undertittel 2">
            <a:extLst>
              <a:ext uri="{FF2B5EF4-FFF2-40B4-BE49-F238E27FC236}">
                <a16:creationId xmlns:a16="http://schemas.microsoft.com/office/drawing/2014/main" id="{40FD545E-2B33-4148-9BA1-75EF91F04864}"/>
              </a:ext>
            </a:extLst>
          </p:cNvPr>
          <p:cNvSpPr>
            <a:spLocks noGrp="1"/>
          </p:cNvSpPr>
          <p:nvPr>
            <p:ph type="subTitle" idx="1"/>
          </p:nvPr>
        </p:nvSpPr>
        <p:spPr>
          <a:xfrm>
            <a:off x="783771" y="1294937"/>
            <a:ext cx="3378796" cy="465624"/>
          </a:xfrm>
        </p:spPr>
        <p:txBody>
          <a:bodyPr>
            <a:normAutofit fontScale="92500" lnSpcReduction="10000"/>
          </a:bodyPr>
          <a:lstStyle/>
          <a:p>
            <a:pPr algn="l"/>
            <a:r>
              <a:rPr lang="nb-NO" sz="3200" b="1" dirty="0"/>
              <a:t>Hvordan har vi det:</a:t>
            </a:r>
          </a:p>
          <a:p>
            <a:pPr marL="342900" indent="-342900" algn="l">
              <a:buFont typeface="Arial" panose="020B0604020202020204" pitchFamily="34" charset="0"/>
              <a:buChar char="•"/>
            </a:pPr>
            <a:endParaRPr lang="nb-NO" sz="2000" dirty="0"/>
          </a:p>
        </p:txBody>
      </p:sp>
      <p:pic>
        <p:nvPicPr>
          <p:cNvPr id="5" name="Bilde 4" descr="Et bilde som inneholder skilt, tegning, mat&#10;&#10;Automatisk generert beskrivelse">
            <a:extLst>
              <a:ext uri="{FF2B5EF4-FFF2-40B4-BE49-F238E27FC236}">
                <a16:creationId xmlns:a16="http://schemas.microsoft.com/office/drawing/2014/main" id="{6AE7A276-0666-4541-B947-B66D5766C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7" name="Ellipse 6">
            <a:extLst>
              <a:ext uri="{FF2B5EF4-FFF2-40B4-BE49-F238E27FC236}">
                <a16:creationId xmlns:a16="http://schemas.microsoft.com/office/drawing/2014/main" id="{8631EECF-6B1A-49C7-BA53-BBF1D0748B3F}"/>
              </a:ext>
            </a:extLst>
          </p:cNvPr>
          <p:cNvSpPr/>
          <p:nvPr/>
        </p:nvSpPr>
        <p:spPr>
          <a:xfrm>
            <a:off x="783771" y="6387573"/>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ktangel 8">
            <a:extLst>
              <a:ext uri="{FF2B5EF4-FFF2-40B4-BE49-F238E27FC236}">
                <a16:creationId xmlns:a16="http://schemas.microsoft.com/office/drawing/2014/main" id="{83D1304A-2984-4DA3-A5C3-6AEAD547729B}"/>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Bilde 7">
            <a:extLst>
              <a:ext uri="{FF2B5EF4-FFF2-40B4-BE49-F238E27FC236}">
                <a16:creationId xmlns:a16="http://schemas.microsoft.com/office/drawing/2014/main" id="{DA49C2E3-128A-4785-8626-B43AADA8A45E}"/>
              </a:ext>
            </a:extLst>
          </p:cNvPr>
          <p:cNvPicPr>
            <a:picLocks noChangeAspect="1"/>
          </p:cNvPicPr>
          <p:nvPr/>
        </p:nvPicPr>
        <p:blipFill>
          <a:blip r:embed="rId3"/>
          <a:stretch>
            <a:fillRect/>
          </a:stretch>
        </p:blipFill>
        <p:spPr>
          <a:xfrm>
            <a:off x="5569476" y="1128931"/>
            <a:ext cx="5874306" cy="4351338"/>
          </a:xfrm>
          <a:prstGeom prst="rect">
            <a:avLst/>
          </a:prstGeom>
        </p:spPr>
      </p:pic>
      <p:sp>
        <p:nvSpPr>
          <p:cNvPr id="10" name="TekstSylinder 9">
            <a:extLst>
              <a:ext uri="{FF2B5EF4-FFF2-40B4-BE49-F238E27FC236}">
                <a16:creationId xmlns:a16="http://schemas.microsoft.com/office/drawing/2014/main" id="{1202E30D-7BFD-424E-A7A0-58BECCAF7674}"/>
              </a:ext>
            </a:extLst>
          </p:cNvPr>
          <p:cNvSpPr txBox="1"/>
          <p:nvPr/>
        </p:nvSpPr>
        <p:spPr>
          <a:xfrm>
            <a:off x="783771" y="1760561"/>
            <a:ext cx="4395554" cy="3477875"/>
          </a:xfrm>
          <a:prstGeom prst="rect">
            <a:avLst/>
          </a:prstGeom>
          <a:noFill/>
        </p:spPr>
        <p:txBody>
          <a:bodyPr wrap="square">
            <a:spAutoFit/>
          </a:bodyPr>
          <a:lstStyle/>
          <a:p>
            <a:pPr marL="0" indent="0">
              <a:buNone/>
            </a:pPr>
            <a:r>
              <a:rPr lang="nb-NO" sz="2000" dirty="0"/>
              <a:t>• Alle ansatte sier at de trives godt eller meget godt på jobb, og beskriver arbeidsmiljøet som oppmuntrende og anerkjennende. </a:t>
            </a:r>
          </a:p>
          <a:p>
            <a:pPr marL="0" indent="0">
              <a:buNone/>
            </a:pPr>
            <a:endParaRPr lang="nb-NO" sz="2000" dirty="0"/>
          </a:p>
          <a:p>
            <a:pPr marL="0" indent="0">
              <a:buNone/>
            </a:pPr>
            <a:r>
              <a:rPr lang="nb-NO" sz="2000" dirty="0"/>
              <a:t>• De ansatte mener at det er likebehandling i virksomheten (kvinner/menn, yngre/eldre). </a:t>
            </a:r>
          </a:p>
          <a:p>
            <a:pPr marL="0" indent="0">
              <a:buNone/>
            </a:pPr>
            <a:endParaRPr lang="nb-NO" sz="2000" dirty="0"/>
          </a:p>
          <a:p>
            <a:pPr marL="0" indent="0">
              <a:buNone/>
            </a:pPr>
            <a:r>
              <a:rPr lang="nb-NO" sz="2000" dirty="0"/>
              <a:t>• Det er enighet om at de er dyktige til å løse problemer/utfordringer sammen.</a:t>
            </a:r>
          </a:p>
        </p:txBody>
      </p:sp>
    </p:spTree>
    <p:extLst>
      <p:ext uri="{BB962C8B-B14F-4D97-AF65-F5344CB8AC3E}">
        <p14:creationId xmlns:p14="http://schemas.microsoft.com/office/powerpoint/2010/main" val="375782194"/>
      </p:ext>
    </p:extLst>
  </p:cSld>
  <p:clrMapOvr>
    <a:masterClrMapping/>
  </p:clrMapOvr>
  <p:transition spd="slow">
    <p:strips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17EC4C-7E71-4515-AD3B-0CB3713CAA16}"/>
              </a:ext>
            </a:extLst>
          </p:cNvPr>
          <p:cNvSpPr>
            <a:spLocks noGrp="1"/>
          </p:cNvSpPr>
          <p:nvPr>
            <p:ph type="title"/>
          </p:nvPr>
        </p:nvSpPr>
        <p:spPr>
          <a:xfrm>
            <a:off x="838200" y="495656"/>
            <a:ext cx="10515600" cy="1057867"/>
          </a:xfrm>
        </p:spPr>
        <p:txBody>
          <a:bodyPr>
            <a:normAutofit/>
          </a:bodyPr>
          <a:lstStyle/>
          <a:p>
            <a:r>
              <a:rPr lang="nb-NO" sz="5400" b="1" dirty="0">
                <a:solidFill>
                  <a:srgbClr val="5E9AA0"/>
                </a:solidFill>
              </a:rPr>
              <a:t>Verdsettelse</a:t>
            </a:r>
          </a:p>
        </p:txBody>
      </p:sp>
      <p:sp>
        <p:nvSpPr>
          <p:cNvPr id="3" name="Plassholder for innhold 2">
            <a:extLst>
              <a:ext uri="{FF2B5EF4-FFF2-40B4-BE49-F238E27FC236}">
                <a16:creationId xmlns:a16="http://schemas.microsoft.com/office/drawing/2014/main" id="{B68A3AB8-2564-4A28-8B63-07A995719E11}"/>
              </a:ext>
            </a:extLst>
          </p:cNvPr>
          <p:cNvSpPr>
            <a:spLocks noGrp="1"/>
          </p:cNvSpPr>
          <p:nvPr>
            <p:ph idx="1"/>
          </p:nvPr>
        </p:nvSpPr>
        <p:spPr>
          <a:xfrm>
            <a:off x="838200" y="1843947"/>
            <a:ext cx="4533900" cy="4351338"/>
          </a:xfrm>
        </p:spPr>
        <p:txBody>
          <a:bodyPr>
            <a:normAutofit/>
          </a:bodyPr>
          <a:lstStyle/>
          <a:p>
            <a:pPr marL="0" indent="0">
              <a:buNone/>
            </a:pPr>
            <a:r>
              <a:rPr lang="nb-NO" sz="2000" dirty="0"/>
              <a:t>• Gruppen hevder at resultater blir verdsatt av nærmeste leder.</a:t>
            </a:r>
          </a:p>
          <a:p>
            <a:pPr marL="0" indent="0">
              <a:buNone/>
            </a:pPr>
            <a:endParaRPr lang="nb-NO" sz="2000" dirty="0"/>
          </a:p>
          <a:p>
            <a:r>
              <a:rPr lang="nb-NO" sz="2000" dirty="0"/>
              <a:t>Alle ansatte setter pris på og være en del av arbeidsgruppen </a:t>
            </a:r>
          </a:p>
          <a:p>
            <a:endParaRPr lang="nb-NO" sz="2000" dirty="0"/>
          </a:p>
          <a:p>
            <a:pPr marL="0" indent="0">
              <a:buNone/>
            </a:pPr>
            <a:r>
              <a:rPr lang="nb-NO" sz="2000" dirty="0"/>
              <a:t>• Det hevdes at leder er opptatt av de ansattes helse og velvære </a:t>
            </a:r>
          </a:p>
        </p:txBody>
      </p:sp>
      <p:pic>
        <p:nvPicPr>
          <p:cNvPr id="5" name="Bilde 4">
            <a:extLst>
              <a:ext uri="{FF2B5EF4-FFF2-40B4-BE49-F238E27FC236}">
                <a16:creationId xmlns:a16="http://schemas.microsoft.com/office/drawing/2014/main" id="{FF1BE9B4-69B1-4313-9A73-2D6AAE28D139}"/>
              </a:ext>
            </a:extLst>
          </p:cNvPr>
          <p:cNvPicPr>
            <a:picLocks noChangeAspect="1"/>
          </p:cNvPicPr>
          <p:nvPr/>
        </p:nvPicPr>
        <p:blipFill>
          <a:blip r:embed="rId2"/>
          <a:stretch>
            <a:fillRect/>
          </a:stretch>
        </p:blipFill>
        <p:spPr>
          <a:xfrm>
            <a:off x="5623595" y="1133352"/>
            <a:ext cx="6286500" cy="4657725"/>
          </a:xfrm>
          <a:prstGeom prst="rect">
            <a:avLst/>
          </a:prstGeom>
        </p:spPr>
      </p:pic>
      <p:pic>
        <p:nvPicPr>
          <p:cNvPr id="4" name="Bilde 3" descr="Et bilde som inneholder skilt, tegning, mat&#10;&#10;Automatisk generert beskrivelse">
            <a:extLst>
              <a:ext uri="{FF2B5EF4-FFF2-40B4-BE49-F238E27FC236}">
                <a16:creationId xmlns:a16="http://schemas.microsoft.com/office/drawing/2014/main" id="{8E59C2F0-F134-43EA-9CF0-1983BFFD2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8" name="Ellipse 7">
            <a:extLst>
              <a:ext uri="{FF2B5EF4-FFF2-40B4-BE49-F238E27FC236}">
                <a16:creationId xmlns:a16="http://schemas.microsoft.com/office/drawing/2014/main" id="{98DFDC05-8637-4E00-893D-3CF056655C3C}"/>
              </a:ext>
            </a:extLst>
          </p:cNvPr>
          <p:cNvSpPr/>
          <p:nvPr/>
        </p:nvSpPr>
        <p:spPr>
          <a:xfrm>
            <a:off x="758997" y="6485710"/>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ktangel 9">
            <a:extLst>
              <a:ext uri="{FF2B5EF4-FFF2-40B4-BE49-F238E27FC236}">
                <a16:creationId xmlns:a16="http://schemas.microsoft.com/office/drawing/2014/main" id="{ED6EFEC9-34F1-48EE-A483-73FCDC4F5992}"/>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844665"/>
      </p:ext>
    </p:extLst>
  </p:cSld>
  <p:clrMapOvr>
    <a:masterClrMapping/>
  </p:clrMapOvr>
  <p:transition spd="slow">
    <p:strips dir="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DFD"/>
        </a:solidFill>
        <a:effectLst/>
      </p:bgPr>
    </p:bg>
    <p:spTree>
      <p:nvGrpSpPr>
        <p:cNvPr id="1" name=""/>
        <p:cNvGrpSpPr/>
        <p:nvPr/>
      </p:nvGrpSpPr>
      <p:grpSpPr>
        <a:xfrm>
          <a:off x="0" y="0"/>
          <a:ext cx="0" cy="0"/>
          <a:chOff x="0" y="0"/>
          <a:chExt cx="0" cy="0"/>
        </a:xfrm>
      </p:grpSpPr>
      <p:pic>
        <p:nvPicPr>
          <p:cNvPr id="7" name="Bilde 6" descr="Et bilde som inneholder skilt, tegning, mat&#10;&#10;Automatisk generert beskrivelse">
            <a:extLst>
              <a:ext uri="{FF2B5EF4-FFF2-40B4-BE49-F238E27FC236}">
                <a16:creationId xmlns:a16="http://schemas.microsoft.com/office/drawing/2014/main" id="{D6995EB3-BE94-450A-BDEC-8E1B46590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10" name="Ellipse 9">
            <a:extLst>
              <a:ext uri="{FF2B5EF4-FFF2-40B4-BE49-F238E27FC236}">
                <a16:creationId xmlns:a16="http://schemas.microsoft.com/office/drawing/2014/main" id="{2AD398AA-FF5D-4648-A7C7-BC32A93C4BDC}"/>
              </a:ext>
            </a:extLst>
          </p:cNvPr>
          <p:cNvSpPr/>
          <p:nvPr/>
        </p:nvSpPr>
        <p:spPr>
          <a:xfrm>
            <a:off x="783771" y="6387573"/>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ktangel 10">
            <a:extLst>
              <a:ext uri="{FF2B5EF4-FFF2-40B4-BE49-F238E27FC236}">
                <a16:creationId xmlns:a16="http://schemas.microsoft.com/office/drawing/2014/main" id="{CA86388D-8472-4A30-90C1-88DA6619C8EC}"/>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e 2" descr="Et bilde som inneholder skilt, tegning, mat&#10;&#10;Automatisk generert beskrivelse">
            <a:extLst>
              <a:ext uri="{FF2B5EF4-FFF2-40B4-BE49-F238E27FC236}">
                <a16:creationId xmlns:a16="http://schemas.microsoft.com/office/drawing/2014/main" id="{8A4719D2-29E4-4AEA-8603-D01913ADB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589" y="1253426"/>
            <a:ext cx="7103826" cy="2202185"/>
          </a:xfrm>
          <a:prstGeom prst="rect">
            <a:avLst/>
          </a:prstGeom>
        </p:spPr>
      </p:pic>
      <p:sp>
        <p:nvSpPr>
          <p:cNvPr id="5" name="Rektangel 4">
            <a:extLst>
              <a:ext uri="{FF2B5EF4-FFF2-40B4-BE49-F238E27FC236}">
                <a16:creationId xmlns:a16="http://schemas.microsoft.com/office/drawing/2014/main" id="{EE4686BB-D424-4D36-BB8F-32966A4736B5}"/>
              </a:ext>
            </a:extLst>
          </p:cNvPr>
          <p:cNvSpPr/>
          <p:nvPr/>
        </p:nvSpPr>
        <p:spPr>
          <a:xfrm>
            <a:off x="5584665" y="1417756"/>
            <a:ext cx="4857750" cy="2202185"/>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kstSylinder 3">
            <a:extLst>
              <a:ext uri="{FF2B5EF4-FFF2-40B4-BE49-F238E27FC236}">
                <a16:creationId xmlns:a16="http://schemas.microsoft.com/office/drawing/2014/main" id="{0A464F6B-333F-4FFE-ABE8-CABC804648EB}"/>
              </a:ext>
            </a:extLst>
          </p:cNvPr>
          <p:cNvSpPr txBox="1"/>
          <p:nvPr/>
        </p:nvSpPr>
        <p:spPr>
          <a:xfrm>
            <a:off x="5584665" y="718233"/>
            <a:ext cx="3062057" cy="240065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5000" b="1" i="0" u="none" strike="noStrike" kern="1200" cap="none" spc="0" normalizeH="0" baseline="0" noProof="0" dirty="0">
                <a:ln>
                  <a:noFill/>
                </a:ln>
                <a:solidFill>
                  <a:srgbClr val="727171"/>
                </a:solidFill>
                <a:effectLst/>
                <a:uLnTx/>
                <a:uFillTx/>
                <a:latin typeface="Calibri" panose="020F0502020204030204"/>
                <a:ea typeface="+mn-ea"/>
                <a:cs typeface="+mn-cs"/>
              </a:rPr>
              <a:t>GIV</a:t>
            </a:r>
          </a:p>
        </p:txBody>
      </p:sp>
      <p:sp>
        <p:nvSpPr>
          <p:cNvPr id="2" name="TekstSylinder 1">
            <a:extLst>
              <a:ext uri="{FF2B5EF4-FFF2-40B4-BE49-F238E27FC236}">
                <a16:creationId xmlns:a16="http://schemas.microsoft.com/office/drawing/2014/main" id="{4B5414D9-8F07-49EA-B9E9-F9B691227F14}"/>
              </a:ext>
            </a:extLst>
          </p:cNvPr>
          <p:cNvSpPr txBox="1"/>
          <p:nvPr/>
        </p:nvSpPr>
        <p:spPr>
          <a:xfrm>
            <a:off x="964288" y="133679"/>
            <a:ext cx="1041442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5400" b="1" i="0" u="none" strike="noStrike" kern="1200" cap="none" spc="0" normalizeH="0" baseline="0" noProof="0" dirty="0">
                <a:ln>
                  <a:noFill/>
                </a:ln>
                <a:solidFill>
                  <a:srgbClr val="727171"/>
                </a:solidFill>
                <a:effectLst/>
                <a:uLnTx/>
                <a:uFillTx/>
                <a:latin typeface="Calibri" panose="020F0502020204030204"/>
                <a:ea typeface="+mn-ea"/>
                <a:cs typeface="+mn-cs"/>
              </a:rPr>
              <a:t>Nytt konsept </a:t>
            </a:r>
          </a:p>
        </p:txBody>
      </p:sp>
      <p:sp>
        <p:nvSpPr>
          <p:cNvPr id="6" name="TekstSylinder 5">
            <a:extLst>
              <a:ext uri="{FF2B5EF4-FFF2-40B4-BE49-F238E27FC236}">
                <a16:creationId xmlns:a16="http://schemas.microsoft.com/office/drawing/2014/main" id="{36D358BF-8706-4076-BE79-B35E3B766C1A}"/>
              </a:ext>
            </a:extLst>
          </p:cNvPr>
          <p:cNvSpPr txBox="1"/>
          <p:nvPr/>
        </p:nvSpPr>
        <p:spPr>
          <a:xfrm>
            <a:off x="783771" y="3813238"/>
            <a:ext cx="1098213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Vi har mottatt 190 000,- i forskningsmidler fra Forregion for utprøving av vårt eget verktøy eQual-modellen.</a:t>
            </a:r>
          </a:p>
          <a:p>
            <a:pPr marL="742950" lvl="1" indent="-285750">
              <a:buFont typeface="Arial" panose="020B0604020202020204" pitchFamily="34" charset="0"/>
              <a:buChar char="•"/>
            </a:pPr>
            <a:r>
              <a:rPr lang="nb-NO" dirty="0"/>
              <a:t>Equal-modellen er en egenutviklet metodikk som baserer seg på tjenestemottagerens opplevde livskvalitet, og som måler og synliggjør sammenhengen mellom økt livskvalitet og arbeid.</a:t>
            </a:r>
          </a:p>
          <a:p>
            <a:pPr marL="285750" indent="-285750">
              <a:buFont typeface="Arial" panose="020B0604020202020204" pitchFamily="34" charset="0"/>
              <a:buChar char="•"/>
            </a:pPr>
            <a:r>
              <a:rPr lang="nb-NO" dirty="0"/>
              <a:t>Vi har innledet samarbeid med forskere på høgskolen Innlandet, som sier vårt verktøy er nyskapende og relevant for mange typer sosiale tjenester.</a:t>
            </a:r>
          </a:p>
          <a:p>
            <a:pPr marL="285750" indent="-285750">
              <a:buFont typeface="Arial" panose="020B0604020202020204" pitchFamily="34" charset="0"/>
              <a:buChar char="•"/>
            </a:pPr>
            <a:r>
              <a:rPr lang="nb-NO" dirty="0"/>
              <a:t>Verktøyet er presentert for NAV, som er interessert i evt. resultater for deres deltakere.</a:t>
            </a:r>
          </a:p>
          <a:p>
            <a:pPr marL="285750" indent="-285750">
              <a:buFont typeface="Arial" panose="020B0604020202020204" pitchFamily="34" charset="0"/>
              <a:buChar char="•"/>
            </a:pPr>
            <a:r>
              <a:rPr lang="nb-NO" dirty="0"/>
              <a:t>Vi tenker videre forskning og pilot i samarbeid med NAV etter dette.</a:t>
            </a:r>
          </a:p>
        </p:txBody>
      </p:sp>
    </p:spTree>
    <p:extLst>
      <p:ext uri="{BB962C8B-B14F-4D97-AF65-F5344CB8AC3E}">
        <p14:creationId xmlns:p14="http://schemas.microsoft.com/office/powerpoint/2010/main" val="958248226"/>
      </p:ext>
    </p:extLst>
  </p:cSld>
  <p:clrMapOvr>
    <a:masterClrMapping/>
  </p:clrMapOvr>
  <p:transition spd="slow">
    <p:strips dir="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FDFD"/>
        </a:solidFill>
        <a:effectLst/>
      </p:bgPr>
    </p:bg>
    <p:spTree>
      <p:nvGrpSpPr>
        <p:cNvPr id="1" name=""/>
        <p:cNvGrpSpPr/>
        <p:nvPr/>
      </p:nvGrpSpPr>
      <p:grpSpPr>
        <a:xfrm>
          <a:off x="0" y="0"/>
          <a:ext cx="0" cy="0"/>
          <a:chOff x="0" y="0"/>
          <a:chExt cx="0" cy="0"/>
        </a:xfrm>
      </p:grpSpPr>
      <p:pic>
        <p:nvPicPr>
          <p:cNvPr id="7" name="Bilde 6" descr="Et bilde som inneholder skilt, tegning, mat&#10;&#10;Automatisk generert beskrivelse">
            <a:extLst>
              <a:ext uri="{FF2B5EF4-FFF2-40B4-BE49-F238E27FC236}">
                <a16:creationId xmlns:a16="http://schemas.microsoft.com/office/drawing/2014/main" id="{D6995EB3-BE94-450A-BDEC-8E1B46590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10" name="Ellipse 9">
            <a:extLst>
              <a:ext uri="{FF2B5EF4-FFF2-40B4-BE49-F238E27FC236}">
                <a16:creationId xmlns:a16="http://schemas.microsoft.com/office/drawing/2014/main" id="{2AD398AA-FF5D-4648-A7C7-BC32A93C4BDC}"/>
              </a:ext>
            </a:extLst>
          </p:cNvPr>
          <p:cNvSpPr/>
          <p:nvPr/>
        </p:nvSpPr>
        <p:spPr>
          <a:xfrm>
            <a:off x="783771" y="6387573"/>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ktangel 10">
            <a:extLst>
              <a:ext uri="{FF2B5EF4-FFF2-40B4-BE49-F238E27FC236}">
                <a16:creationId xmlns:a16="http://schemas.microsoft.com/office/drawing/2014/main" id="{CA86388D-8472-4A30-90C1-88DA6619C8EC}"/>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Sylinder 1">
            <a:extLst>
              <a:ext uri="{FF2B5EF4-FFF2-40B4-BE49-F238E27FC236}">
                <a16:creationId xmlns:a16="http://schemas.microsoft.com/office/drawing/2014/main" id="{4B5414D9-8F07-49EA-B9E9-F9B691227F14}"/>
              </a:ext>
            </a:extLst>
          </p:cNvPr>
          <p:cNvSpPr txBox="1"/>
          <p:nvPr/>
        </p:nvSpPr>
        <p:spPr>
          <a:xfrm>
            <a:off x="888787" y="766473"/>
            <a:ext cx="10414426" cy="92333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5400" b="1" i="0" u="none" strike="noStrike" kern="1200" cap="none" spc="0" normalizeH="0" baseline="0" noProof="0" dirty="0">
                <a:ln>
                  <a:noFill/>
                </a:ln>
                <a:solidFill>
                  <a:srgbClr val="5E9AA0"/>
                </a:solidFill>
                <a:effectLst/>
                <a:uLnTx/>
                <a:uFillTx/>
                <a:latin typeface="+mj-lt"/>
                <a:ea typeface="+mn-ea"/>
                <a:cs typeface="+mn-cs"/>
              </a:rPr>
              <a:t>Erasmus + prosjekt</a:t>
            </a:r>
          </a:p>
        </p:txBody>
      </p:sp>
      <p:sp>
        <p:nvSpPr>
          <p:cNvPr id="6" name="TekstSylinder 5">
            <a:extLst>
              <a:ext uri="{FF2B5EF4-FFF2-40B4-BE49-F238E27FC236}">
                <a16:creationId xmlns:a16="http://schemas.microsoft.com/office/drawing/2014/main" id="{36D358BF-8706-4076-BE79-B35E3B766C1A}"/>
              </a:ext>
            </a:extLst>
          </p:cNvPr>
          <p:cNvSpPr txBox="1"/>
          <p:nvPr/>
        </p:nvSpPr>
        <p:spPr>
          <a:xfrm>
            <a:off x="888787" y="1561054"/>
            <a:ext cx="7217983" cy="4758354"/>
          </a:xfrm>
          <a:prstGeom prst="rect">
            <a:avLst/>
          </a:prstGeom>
          <a:noFill/>
        </p:spPr>
        <p:txBody>
          <a:bodyPr wrap="square" rtlCol="0">
            <a:spAutoFit/>
          </a:bodyPr>
          <a:lstStyle/>
          <a:p>
            <a:pPr marL="0" marR="0" indent="0" algn="l">
              <a:lnSpc>
                <a:spcPct val="150000"/>
              </a:lnSpc>
              <a:spcBef>
                <a:spcPts val="0"/>
              </a:spcBef>
              <a:spcAft>
                <a:spcPts val="0"/>
              </a:spcAft>
            </a:pPr>
            <a:r>
              <a:rPr lang="nb-NO" sz="2000" b="1" kern="1400" dirty="0" err="1">
                <a:ln>
                  <a:noFill/>
                </a:ln>
                <a:solidFill>
                  <a:srgbClr val="000000"/>
                </a:solidFill>
                <a:effectLst/>
                <a:latin typeface="Verdana" panose="020B0604030504040204" pitchFamily="34" charset="0"/>
              </a:rPr>
              <a:t>Inclusive</a:t>
            </a:r>
            <a:r>
              <a:rPr lang="nb-NO" sz="2000" b="1" kern="1400" dirty="0">
                <a:ln>
                  <a:noFill/>
                </a:ln>
                <a:solidFill>
                  <a:srgbClr val="000000"/>
                </a:solidFill>
                <a:effectLst/>
                <a:latin typeface="Verdana" panose="020B0604030504040204" pitchFamily="34" charset="0"/>
              </a:rPr>
              <a:t> Job Design; et paradigmeskifte</a:t>
            </a:r>
            <a:endParaRPr lang="nb-NO" sz="2000" kern="1400" dirty="0">
              <a:ln>
                <a:noFill/>
              </a:ln>
              <a:solidFill>
                <a:srgbClr val="000000"/>
              </a:solidFill>
              <a:effectLst/>
              <a:latin typeface="Calibri" panose="020F0502020204030204" pitchFamily="34" charset="0"/>
            </a:endParaRPr>
          </a:p>
          <a:p>
            <a:pPr marL="285750" marR="0" indent="-285750" algn="l">
              <a:lnSpc>
                <a:spcPct val="150000"/>
              </a:lnSpc>
              <a:spcBef>
                <a:spcPts val="0"/>
              </a:spcBef>
              <a:spcAft>
                <a:spcPts val="0"/>
              </a:spcAft>
              <a:buFont typeface="Arial" panose="020B0604020202020204" pitchFamily="34" charset="0"/>
              <a:buChar char="•"/>
            </a:pPr>
            <a:r>
              <a:rPr lang="nb-NO" kern="1400" dirty="0">
                <a:solidFill>
                  <a:srgbClr val="000000"/>
                </a:solidFill>
                <a:latin typeface="Verdana" panose="020B0604030504040204" pitchFamily="34" charset="0"/>
              </a:rPr>
              <a:t>Vi deltar i Erasmus + prosjekt med virksomheter i Europa</a:t>
            </a:r>
          </a:p>
          <a:p>
            <a:pPr marL="285750" marR="0" indent="-285750" algn="l">
              <a:lnSpc>
                <a:spcPct val="150000"/>
              </a:lnSpc>
              <a:spcBef>
                <a:spcPts val="0"/>
              </a:spcBef>
              <a:spcAft>
                <a:spcPts val="0"/>
              </a:spcAft>
              <a:buFont typeface="Arial" panose="020B0604020202020204" pitchFamily="34" charset="0"/>
              <a:buChar char="•"/>
            </a:pPr>
            <a:r>
              <a:rPr lang="nb-NO" kern="1400" dirty="0">
                <a:solidFill>
                  <a:srgbClr val="000000"/>
                </a:solidFill>
                <a:latin typeface="Verdana" panose="020B0604030504040204" pitchFamily="34" charset="0"/>
              </a:rPr>
              <a:t>Målet er utvikling av en metode for formidling av deltakere til ordinært arbeid. </a:t>
            </a:r>
          </a:p>
          <a:p>
            <a:pPr marL="742950" lvl="1" indent="-285750">
              <a:lnSpc>
                <a:spcPct val="150000"/>
              </a:lnSpc>
              <a:buFont typeface="Arial" panose="020B0604020202020204" pitchFamily="34" charset="0"/>
              <a:buChar char="•"/>
            </a:pPr>
            <a:r>
              <a:rPr lang="nb-NO" sz="1600" kern="1400" dirty="0">
                <a:solidFill>
                  <a:srgbClr val="000000"/>
                </a:solidFill>
                <a:latin typeface="Verdana" panose="020B0604030504040204" pitchFamily="34" charset="0"/>
              </a:rPr>
              <a:t>S</a:t>
            </a:r>
            <a:r>
              <a:rPr lang="nb-NO" sz="1600" kern="1400" dirty="0">
                <a:ln>
                  <a:noFill/>
                </a:ln>
                <a:solidFill>
                  <a:srgbClr val="000000"/>
                </a:solidFill>
                <a:effectLst/>
                <a:latin typeface="Verdana" panose="020B0604030504040204" pitchFamily="34" charset="0"/>
              </a:rPr>
              <a:t>trategiene tjenesteleverandører benytter for å øke mulighetene på arbeidsmarkedet, har hovedsakelig tatt utgangspunkt i den enkelte deltaker.</a:t>
            </a:r>
          </a:p>
          <a:p>
            <a:pPr marL="742950" lvl="1" indent="-285750">
              <a:lnSpc>
                <a:spcPct val="150000"/>
              </a:lnSpc>
              <a:buFont typeface="Arial" panose="020B0604020202020204" pitchFamily="34" charset="0"/>
              <a:buChar char="•"/>
            </a:pPr>
            <a:endParaRPr lang="nb-NO" sz="1600" kern="1400" dirty="0">
              <a:ln>
                <a:noFill/>
              </a:ln>
              <a:solidFill>
                <a:srgbClr val="000000"/>
              </a:solidFill>
              <a:effectLst/>
              <a:latin typeface="Verdana" panose="020B0604030504040204" pitchFamily="34" charset="0"/>
            </a:endParaRPr>
          </a:p>
          <a:p>
            <a:pPr marL="742950" lvl="1" indent="-285750">
              <a:lnSpc>
                <a:spcPct val="150000"/>
              </a:lnSpc>
              <a:buFont typeface="Arial" panose="020B0604020202020204" pitchFamily="34" charset="0"/>
              <a:buChar char="•"/>
            </a:pPr>
            <a:r>
              <a:rPr lang="nb-NO" sz="1600" kern="1400" dirty="0">
                <a:ln>
                  <a:noFill/>
                </a:ln>
                <a:solidFill>
                  <a:srgbClr val="000000"/>
                </a:solidFill>
                <a:effectLst/>
                <a:latin typeface="Verdana" panose="020B0604030504040204" pitchFamily="34" charset="0"/>
              </a:rPr>
              <a:t>Ny strategi, tar utgangspunkt i arbeidsgiveren og merverdien for denne. Vi tror dette vil øke jobbmulighetene for personer med nedsatt funksjonsevne og de med lav formell kompetanse.</a:t>
            </a:r>
            <a:r>
              <a:rPr lang="nb-NO" sz="1800" kern="1400" dirty="0">
                <a:ln>
                  <a:noFill/>
                </a:ln>
                <a:solidFill>
                  <a:srgbClr val="000000"/>
                </a:solidFill>
                <a:effectLst/>
                <a:latin typeface="Calibri" panose="020F0502020204030204" pitchFamily="34" charset="0"/>
              </a:rPr>
              <a:t> </a:t>
            </a:r>
          </a:p>
        </p:txBody>
      </p:sp>
      <p:pic>
        <p:nvPicPr>
          <p:cNvPr id="8" name="Bilde 7">
            <a:extLst>
              <a:ext uri="{FF2B5EF4-FFF2-40B4-BE49-F238E27FC236}">
                <a16:creationId xmlns:a16="http://schemas.microsoft.com/office/drawing/2014/main" id="{F7067A9D-3A08-43B6-A314-6EAA6848C0C6}"/>
              </a:ext>
            </a:extLst>
          </p:cNvPr>
          <p:cNvPicPr>
            <a:picLocks noChangeAspect="1"/>
          </p:cNvPicPr>
          <p:nvPr/>
        </p:nvPicPr>
        <p:blipFill>
          <a:blip r:embed="rId4"/>
          <a:stretch>
            <a:fillRect/>
          </a:stretch>
        </p:blipFill>
        <p:spPr>
          <a:xfrm>
            <a:off x="8434920" y="253210"/>
            <a:ext cx="3387748" cy="3387748"/>
          </a:xfrm>
          <a:prstGeom prst="rect">
            <a:avLst/>
          </a:prstGeom>
        </p:spPr>
      </p:pic>
      <p:sp>
        <p:nvSpPr>
          <p:cNvPr id="12" name="TekstSylinder 11">
            <a:extLst>
              <a:ext uri="{FF2B5EF4-FFF2-40B4-BE49-F238E27FC236}">
                <a16:creationId xmlns:a16="http://schemas.microsoft.com/office/drawing/2014/main" id="{3FC728B2-8DDB-4AE5-848E-FB409469EE93}"/>
              </a:ext>
            </a:extLst>
          </p:cNvPr>
          <p:cNvSpPr txBox="1"/>
          <p:nvPr/>
        </p:nvSpPr>
        <p:spPr>
          <a:xfrm>
            <a:off x="8443278" y="3362991"/>
            <a:ext cx="3479108" cy="2523768"/>
          </a:xfrm>
          <a:prstGeom prst="rect">
            <a:avLst/>
          </a:prstGeom>
          <a:noFill/>
        </p:spPr>
        <p:txBody>
          <a:bodyPr wrap="square" rtlCol="0">
            <a:spAutoFit/>
          </a:bodyPr>
          <a:lstStyle/>
          <a:p>
            <a:r>
              <a:rPr lang="nb-NO" b="1" dirty="0"/>
              <a:t>Prosjektpartnere:</a:t>
            </a:r>
          </a:p>
          <a:p>
            <a:pPr marL="285750" indent="-285750">
              <a:buFont typeface="Arial" panose="020B0604020202020204" pitchFamily="34" charset="0"/>
              <a:buChar char="•"/>
            </a:pPr>
            <a:r>
              <a:rPr lang="nb-NO" sz="1400" dirty="0" err="1"/>
              <a:t>Stichting</a:t>
            </a:r>
            <a:r>
              <a:rPr lang="nb-NO" sz="1400" dirty="0"/>
              <a:t> Rea College </a:t>
            </a:r>
            <a:r>
              <a:rPr lang="nb-NO" sz="1400" dirty="0" err="1"/>
              <a:t>Pluryn</a:t>
            </a:r>
            <a:r>
              <a:rPr lang="nb-NO" sz="1400" dirty="0"/>
              <a:t>, Nederland</a:t>
            </a:r>
          </a:p>
          <a:p>
            <a:pPr marL="285750" indent="-285750">
              <a:buFont typeface="Arial" panose="020B0604020202020204" pitchFamily="34" charset="0"/>
              <a:buChar char="•"/>
            </a:pPr>
            <a:r>
              <a:rPr lang="nb-NO" sz="1400" dirty="0"/>
              <a:t>All </a:t>
            </a:r>
            <a:r>
              <a:rPr lang="nb-NO" sz="1400" dirty="0" err="1"/>
              <a:t>About</a:t>
            </a:r>
            <a:r>
              <a:rPr lang="nb-NO" sz="1400" dirty="0"/>
              <a:t> </a:t>
            </a:r>
            <a:r>
              <a:rPr lang="nb-NO" sz="1400" dirty="0" err="1"/>
              <a:t>Quality</a:t>
            </a:r>
            <a:r>
              <a:rPr lang="nb-NO" sz="1400" dirty="0"/>
              <a:t> </a:t>
            </a:r>
            <a:r>
              <a:rPr lang="nb-NO" sz="1400" dirty="0" err="1"/>
              <a:t>Consultancy</a:t>
            </a:r>
            <a:r>
              <a:rPr lang="nb-NO" sz="1400" dirty="0"/>
              <a:t>, Nederland</a:t>
            </a:r>
          </a:p>
          <a:p>
            <a:pPr marL="285750" indent="-285750">
              <a:buFont typeface="Arial" panose="020B0604020202020204" pitchFamily="34" charset="0"/>
              <a:buChar char="•"/>
            </a:pPr>
            <a:r>
              <a:rPr lang="nb-NO" sz="1400" dirty="0"/>
              <a:t>Frans </a:t>
            </a:r>
            <a:r>
              <a:rPr lang="nb-NO" sz="1400" dirty="0" err="1"/>
              <a:t>Nijhuistichting</a:t>
            </a:r>
            <a:r>
              <a:rPr lang="nb-NO" sz="1400" dirty="0"/>
              <a:t>, Nederland</a:t>
            </a:r>
          </a:p>
          <a:p>
            <a:pPr marL="285750" indent="-285750">
              <a:buFont typeface="Arial" panose="020B0604020202020204" pitchFamily="34" charset="0"/>
              <a:buChar char="•"/>
            </a:pPr>
            <a:r>
              <a:rPr lang="nb-NO" sz="1400" dirty="0"/>
              <a:t>VRC, Litauen</a:t>
            </a:r>
          </a:p>
          <a:p>
            <a:pPr marL="285750" indent="-285750">
              <a:buFont typeface="Arial" panose="020B0604020202020204" pitchFamily="34" charset="0"/>
              <a:buChar char="•"/>
            </a:pPr>
            <a:r>
              <a:rPr lang="nb-NO" sz="1400" dirty="0" err="1"/>
              <a:t>Instituto</a:t>
            </a:r>
            <a:r>
              <a:rPr lang="nb-NO" sz="1400" dirty="0"/>
              <a:t> Don </a:t>
            </a:r>
            <a:r>
              <a:rPr lang="nb-NO" sz="1400" dirty="0" err="1"/>
              <a:t>Calabria,Italia</a:t>
            </a:r>
            <a:endParaRPr lang="nb-NO" sz="1400" dirty="0"/>
          </a:p>
          <a:p>
            <a:pPr marL="285750" indent="-285750">
              <a:buFont typeface="Arial" panose="020B0604020202020204" pitchFamily="34" charset="0"/>
              <a:buChar char="•"/>
            </a:pPr>
            <a:r>
              <a:rPr lang="nb-NO" sz="1400" dirty="0" err="1"/>
              <a:t>Fundacion</a:t>
            </a:r>
            <a:r>
              <a:rPr lang="nb-NO" sz="1400" dirty="0"/>
              <a:t> </a:t>
            </a:r>
            <a:r>
              <a:rPr lang="nb-NO" sz="1400" dirty="0" err="1"/>
              <a:t>Intras</a:t>
            </a:r>
            <a:r>
              <a:rPr lang="nb-NO" sz="1400" dirty="0"/>
              <a:t>, Spania</a:t>
            </a:r>
          </a:p>
          <a:p>
            <a:pPr marL="285750" indent="-285750">
              <a:buFont typeface="Arial" panose="020B0604020202020204" pitchFamily="34" charset="0"/>
              <a:buChar char="•"/>
            </a:pPr>
            <a:r>
              <a:rPr lang="nb-NO" sz="1400" dirty="0"/>
              <a:t>Santa Casa da </a:t>
            </a:r>
            <a:r>
              <a:rPr lang="nb-NO" sz="1400" dirty="0" err="1"/>
              <a:t>Miseriórdia</a:t>
            </a:r>
            <a:r>
              <a:rPr lang="nb-NO" sz="1400" dirty="0"/>
              <a:t> do Porto, Portugal</a:t>
            </a:r>
          </a:p>
          <a:p>
            <a:pPr marL="285750" indent="-285750">
              <a:buFont typeface="Arial" panose="020B0604020202020204" pitchFamily="34" charset="0"/>
              <a:buChar char="•"/>
            </a:pPr>
            <a:r>
              <a:rPr lang="nb-NO" sz="1400" dirty="0"/>
              <a:t>Ny Vekst og Kompetanse AS, Norge</a:t>
            </a:r>
          </a:p>
          <a:p>
            <a:pPr marL="285750" indent="-285750">
              <a:buFont typeface="Arial" panose="020B0604020202020204" pitchFamily="34" charset="0"/>
              <a:buChar char="•"/>
            </a:pPr>
            <a:r>
              <a:rPr lang="nb-NO" sz="1400" dirty="0" err="1"/>
              <a:t>Dafür</a:t>
            </a:r>
            <a:r>
              <a:rPr lang="nb-NO" sz="1400" dirty="0"/>
              <a:t> gem. </a:t>
            </a:r>
            <a:r>
              <a:rPr lang="nb-NO" sz="1400" dirty="0" err="1"/>
              <a:t>GmbH</a:t>
            </a:r>
            <a:r>
              <a:rPr lang="nb-NO" sz="1400" dirty="0"/>
              <a:t>, Østerrike</a:t>
            </a:r>
          </a:p>
        </p:txBody>
      </p:sp>
    </p:spTree>
    <p:extLst>
      <p:ext uri="{BB962C8B-B14F-4D97-AF65-F5344CB8AC3E}">
        <p14:creationId xmlns:p14="http://schemas.microsoft.com/office/powerpoint/2010/main" val="2999512947"/>
      </p:ext>
    </p:extLst>
  </p:cSld>
  <p:clrMapOvr>
    <a:masterClrMapping/>
  </p:clrMapOvr>
  <p:transition spd="slow">
    <p:strips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5D0CC7-0660-4247-8BF7-39FE36FDB101}"/>
              </a:ext>
            </a:extLst>
          </p:cNvPr>
          <p:cNvSpPr>
            <a:spLocks noGrp="1"/>
          </p:cNvSpPr>
          <p:nvPr>
            <p:ph type="title"/>
          </p:nvPr>
        </p:nvSpPr>
        <p:spPr>
          <a:xfrm>
            <a:off x="838200" y="1445079"/>
            <a:ext cx="6468836" cy="245609"/>
          </a:xfrm>
        </p:spPr>
        <p:txBody>
          <a:bodyPr>
            <a:normAutofit fontScale="90000"/>
          </a:bodyPr>
          <a:lstStyle/>
          <a:p>
            <a:endParaRPr lang="nb-NO" dirty="0"/>
          </a:p>
        </p:txBody>
      </p:sp>
      <p:pic>
        <p:nvPicPr>
          <p:cNvPr id="2050" name="Picture 2">
            <a:extLst>
              <a:ext uri="{FF2B5EF4-FFF2-40B4-BE49-F238E27FC236}">
                <a16:creationId xmlns:a16="http://schemas.microsoft.com/office/drawing/2014/main" id="{CF9CA25C-455F-4211-A741-4F3DC1A04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6" y="28575"/>
            <a:ext cx="12039600" cy="677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112732"/>
      </p:ext>
    </p:extLst>
  </p:cSld>
  <p:clrMapOvr>
    <a:masterClrMapping/>
  </p:clrMapOvr>
  <p:transition spd="slow">
    <p:strips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skilt, tegning, mat&#10;&#10;Automatisk generert beskrivelse">
            <a:extLst>
              <a:ext uri="{FF2B5EF4-FFF2-40B4-BE49-F238E27FC236}">
                <a16:creationId xmlns:a16="http://schemas.microsoft.com/office/drawing/2014/main" id="{6AE7A276-0666-4541-B947-B66D5766C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7" name="Ellipse 6">
            <a:extLst>
              <a:ext uri="{FF2B5EF4-FFF2-40B4-BE49-F238E27FC236}">
                <a16:creationId xmlns:a16="http://schemas.microsoft.com/office/drawing/2014/main" id="{8631EECF-6B1A-49C7-BA53-BBF1D0748B3F}"/>
              </a:ext>
            </a:extLst>
          </p:cNvPr>
          <p:cNvSpPr/>
          <p:nvPr/>
        </p:nvSpPr>
        <p:spPr>
          <a:xfrm>
            <a:off x="783771" y="6387573"/>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83D1304A-2984-4DA3-A5C3-6AEAD547729B}"/>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67C92F81-6226-4384-A23A-3758564A8E12}"/>
              </a:ext>
            </a:extLst>
          </p:cNvPr>
          <p:cNvSpPr txBox="1"/>
          <p:nvPr/>
        </p:nvSpPr>
        <p:spPr>
          <a:xfrm>
            <a:off x="859997" y="424708"/>
            <a:ext cx="10597996" cy="923330"/>
          </a:xfrm>
          <a:prstGeom prst="rect">
            <a:avLst/>
          </a:prstGeom>
          <a:noFill/>
        </p:spPr>
        <p:txBody>
          <a:bodyPr wrap="square" rtlCol="0">
            <a:spAutoFit/>
          </a:bodyPr>
          <a:lstStyle/>
          <a:p>
            <a:r>
              <a:rPr lang="nb-NO" sz="5400" b="1" dirty="0">
                <a:solidFill>
                  <a:srgbClr val="5E9AA0"/>
                </a:solidFill>
                <a:latin typeface="+mj-lt"/>
              </a:rPr>
              <a:t>Gjennomgang og presentasjon</a:t>
            </a:r>
          </a:p>
        </p:txBody>
      </p:sp>
      <p:sp>
        <p:nvSpPr>
          <p:cNvPr id="13" name="TekstSylinder 12">
            <a:extLst>
              <a:ext uri="{FF2B5EF4-FFF2-40B4-BE49-F238E27FC236}">
                <a16:creationId xmlns:a16="http://schemas.microsoft.com/office/drawing/2014/main" id="{090306F9-F73E-463A-8913-78137D633A58}"/>
              </a:ext>
            </a:extLst>
          </p:cNvPr>
          <p:cNvSpPr txBox="1"/>
          <p:nvPr/>
        </p:nvSpPr>
        <p:spPr>
          <a:xfrm>
            <a:off x="859997" y="1324802"/>
            <a:ext cx="10705515" cy="5262979"/>
          </a:xfrm>
          <a:prstGeom prst="rect">
            <a:avLst/>
          </a:prstGeom>
          <a:noFill/>
        </p:spPr>
        <p:txBody>
          <a:bodyPr wrap="square" rtlCol="0">
            <a:spAutoFit/>
          </a:bodyPr>
          <a:lstStyle/>
          <a:p>
            <a:pPr marL="342900" indent="-342900">
              <a:buAutoNum type="arabicPeriod"/>
            </a:pPr>
            <a:r>
              <a:rPr lang="nb-NO" sz="2800" dirty="0"/>
              <a:t>Organisering</a:t>
            </a:r>
          </a:p>
          <a:p>
            <a:pPr marL="342900" indent="-342900">
              <a:buAutoNum type="arabicPeriod"/>
            </a:pPr>
            <a:r>
              <a:rPr lang="nb-NO" sz="2800" dirty="0"/>
              <a:t>Formål</a:t>
            </a:r>
          </a:p>
          <a:p>
            <a:pPr marL="342900" indent="-342900">
              <a:buAutoNum type="arabicPeriod"/>
            </a:pPr>
            <a:r>
              <a:rPr lang="nb-NO" sz="2800" dirty="0"/>
              <a:t>Våre arbeidsmarkedstiltak</a:t>
            </a:r>
          </a:p>
          <a:p>
            <a:pPr marL="342900" indent="-342900">
              <a:buAutoNum type="arabicPeriod"/>
            </a:pPr>
            <a:r>
              <a:rPr lang="nb-NO" sz="2800" dirty="0"/>
              <a:t>Effektene av sammenslåing</a:t>
            </a:r>
          </a:p>
          <a:p>
            <a:pPr marL="800100" lvl="1" indent="-342900">
              <a:buAutoNum type="arabicPeriod"/>
            </a:pPr>
            <a:r>
              <a:rPr lang="nb-NO" sz="2800" dirty="0"/>
              <a:t>Hvorfor vi ble slått sammen</a:t>
            </a:r>
          </a:p>
          <a:p>
            <a:pPr marL="800100" lvl="1" indent="-342900">
              <a:buAutoNum type="arabicPeriod"/>
            </a:pPr>
            <a:r>
              <a:rPr lang="nb-NO" sz="2800" dirty="0"/>
              <a:t>Om vi har opplevd ønsket effekt</a:t>
            </a:r>
          </a:p>
          <a:p>
            <a:pPr marL="800100" lvl="1" indent="-342900">
              <a:buAutoNum type="arabicPeriod"/>
            </a:pPr>
            <a:r>
              <a:rPr lang="nb-NO" sz="2800" dirty="0"/>
              <a:t>Fordeler og ulemper vi har erfart</a:t>
            </a:r>
          </a:p>
          <a:p>
            <a:pPr marL="342900" indent="-342900">
              <a:buAutoNum type="arabicPeriod"/>
            </a:pPr>
            <a:r>
              <a:rPr lang="nb-NO" sz="2800" dirty="0"/>
              <a:t>Generalforsamling og utsending av dokumenter</a:t>
            </a:r>
          </a:p>
          <a:p>
            <a:pPr marL="342900" indent="-342900">
              <a:buAutoNum type="arabicPeriod"/>
            </a:pPr>
            <a:r>
              <a:rPr lang="nb-NO" sz="2800" dirty="0"/>
              <a:t>Produkter og tjenester</a:t>
            </a:r>
          </a:p>
          <a:p>
            <a:pPr marL="800100" lvl="1" indent="-342900">
              <a:buAutoNum type="arabicPeriod"/>
            </a:pPr>
            <a:r>
              <a:rPr lang="nb-NO" sz="2800" dirty="0"/>
              <a:t>Hva vi tilbyr i dag</a:t>
            </a:r>
          </a:p>
          <a:p>
            <a:pPr marL="800100" lvl="1" indent="-342900">
              <a:buAutoNum type="arabicPeriod"/>
            </a:pPr>
            <a:r>
              <a:rPr lang="nb-NO" sz="2800" dirty="0"/>
              <a:t>Om nivået av samarbeid med kommunene</a:t>
            </a:r>
          </a:p>
          <a:p>
            <a:pPr marL="800100" lvl="1" indent="-342900">
              <a:buAutoNum type="arabicPeriod"/>
            </a:pPr>
            <a:r>
              <a:rPr lang="nb-NO" sz="2800" dirty="0"/>
              <a:t>Hvilke aktiviteter som ligger igjen i de opprinnelige selskapene</a:t>
            </a:r>
          </a:p>
        </p:txBody>
      </p:sp>
    </p:spTree>
    <p:extLst>
      <p:ext uri="{BB962C8B-B14F-4D97-AF65-F5344CB8AC3E}">
        <p14:creationId xmlns:p14="http://schemas.microsoft.com/office/powerpoint/2010/main" val="3074176870"/>
      </p:ext>
    </p:extLst>
  </p:cSld>
  <p:clrMapOvr>
    <a:masterClrMapping/>
  </p:clrMapOvr>
  <p:transition spd="slow">
    <p:strips dir="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9FDFD"/>
        </a:solidFill>
        <a:effectLst/>
      </p:bgPr>
    </p:bg>
    <p:spTree>
      <p:nvGrpSpPr>
        <p:cNvPr id="1" name=""/>
        <p:cNvGrpSpPr/>
        <p:nvPr/>
      </p:nvGrpSpPr>
      <p:grpSpPr>
        <a:xfrm>
          <a:off x="0" y="0"/>
          <a:ext cx="0" cy="0"/>
          <a:chOff x="0" y="0"/>
          <a:chExt cx="0" cy="0"/>
        </a:xfrm>
      </p:grpSpPr>
      <p:pic>
        <p:nvPicPr>
          <p:cNvPr id="7" name="Bilde 6" descr="Et bilde som inneholder skilt, tegning, mat&#10;&#10;Automatisk generert beskrivelse">
            <a:extLst>
              <a:ext uri="{FF2B5EF4-FFF2-40B4-BE49-F238E27FC236}">
                <a16:creationId xmlns:a16="http://schemas.microsoft.com/office/drawing/2014/main" id="{D6995EB3-BE94-450A-BDEC-8E1B46590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10" name="Ellipse 9">
            <a:extLst>
              <a:ext uri="{FF2B5EF4-FFF2-40B4-BE49-F238E27FC236}">
                <a16:creationId xmlns:a16="http://schemas.microsoft.com/office/drawing/2014/main" id="{2AD398AA-FF5D-4648-A7C7-BC32A93C4BDC}"/>
              </a:ext>
            </a:extLst>
          </p:cNvPr>
          <p:cNvSpPr/>
          <p:nvPr/>
        </p:nvSpPr>
        <p:spPr>
          <a:xfrm>
            <a:off x="783771" y="6387573"/>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ktangel 10">
            <a:extLst>
              <a:ext uri="{FF2B5EF4-FFF2-40B4-BE49-F238E27FC236}">
                <a16:creationId xmlns:a16="http://schemas.microsoft.com/office/drawing/2014/main" id="{CA86388D-8472-4A30-90C1-88DA6619C8EC}"/>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Sylinder 1">
            <a:extLst>
              <a:ext uri="{FF2B5EF4-FFF2-40B4-BE49-F238E27FC236}">
                <a16:creationId xmlns:a16="http://schemas.microsoft.com/office/drawing/2014/main" id="{4B5414D9-8F07-49EA-B9E9-F9B691227F14}"/>
              </a:ext>
            </a:extLst>
          </p:cNvPr>
          <p:cNvSpPr txBox="1"/>
          <p:nvPr/>
        </p:nvSpPr>
        <p:spPr>
          <a:xfrm>
            <a:off x="888787" y="766473"/>
            <a:ext cx="6051100" cy="92333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5400" b="1" i="0" u="none" strike="noStrike" kern="1200" cap="none" spc="0" normalizeH="0" baseline="0" noProof="0" dirty="0">
                <a:ln>
                  <a:noFill/>
                </a:ln>
                <a:solidFill>
                  <a:srgbClr val="5E9AA0"/>
                </a:solidFill>
                <a:effectLst/>
                <a:uLnTx/>
                <a:uFillTx/>
                <a:latin typeface="+mj-lt"/>
                <a:ea typeface="+mn-ea"/>
                <a:cs typeface="+mn-cs"/>
              </a:rPr>
              <a:t>Prosjekt </a:t>
            </a:r>
            <a:r>
              <a:rPr kumimoji="0" lang="nb-NO" sz="5400" b="1" i="0" u="none" strike="noStrike" kern="1200" cap="none" spc="0" normalizeH="0" baseline="0" noProof="0" dirty="0" err="1">
                <a:ln>
                  <a:noFill/>
                </a:ln>
                <a:solidFill>
                  <a:srgbClr val="5E9AA0"/>
                </a:solidFill>
                <a:effectLst/>
                <a:uLnTx/>
                <a:uFillTx/>
                <a:latin typeface="+mj-lt"/>
                <a:ea typeface="+mn-ea"/>
                <a:cs typeface="+mn-cs"/>
              </a:rPr>
              <a:t>potetkaféen</a:t>
            </a:r>
            <a:endParaRPr kumimoji="0" lang="nb-NO" sz="5400" b="1" i="0" u="none" strike="noStrike" kern="1200" cap="none" spc="0" normalizeH="0" baseline="0" noProof="0" dirty="0">
              <a:ln>
                <a:noFill/>
              </a:ln>
              <a:solidFill>
                <a:srgbClr val="5E9AA0"/>
              </a:solidFill>
              <a:effectLst/>
              <a:uLnTx/>
              <a:uFillTx/>
              <a:latin typeface="+mj-lt"/>
              <a:ea typeface="+mn-ea"/>
              <a:cs typeface="+mn-cs"/>
            </a:endParaRPr>
          </a:p>
        </p:txBody>
      </p:sp>
      <p:sp>
        <p:nvSpPr>
          <p:cNvPr id="6" name="TekstSylinder 5">
            <a:extLst>
              <a:ext uri="{FF2B5EF4-FFF2-40B4-BE49-F238E27FC236}">
                <a16:creationId xmlns:a16="http://schemas.microsoft.com/office/drawing/2014/main" id="{36D358BF-8706-4076-BE79-B35E3B766C1A}"/>
              </a:ext>
            </a:extLst>
          </p:cNvPr>
          <p:cNvSpPr txBox="1"/>
          <p:nvPr/>
        </p:nvSpPr>
        <p:spPr>
          <a:xfrm>
            <a:off x="888787" y="1561054"/>
            <a:ext cx="7217983" cy="4389022"/>
          </a:xfrm>
          <a:prstGeom prst="rect">
            <a:avLst/>
          </a:prstGeom>
          <a:noFill/>
        </p:spPr>
        <p:txBody>
          <a:bodyPr wrap="square" rtlCol="0">
            <a:spAutoFit/>
          </a:bodyPr>
          <a:lstStyle/>
          <a:p>
            <a:pPr marL="0" marR="0" indent="0" algn="l">
              <a:lnSpc>
                <a:spcPct val="150000"/>
              </a:lnSpc>
              <a:spcBef>
                <a:spcPts val="0"/>
              </a:spcBef>
              <a:spcAft>
                <a:spcPts val="0"/>
              </a:spcAft>
            </a:pPr>
            <a:r>
              <a:rPr lang="nb-NO" sz="2000" b="1" kern="1400" dirty="0">
                <a:ln>
                  <a:noFill/>
                </a:ln>
                <a:solidFill>
                  <a:srgbClr val="000000"/>
                </a:solidFill>
                <a:effectLst/>
                <a:latin typeface="Verdana" panose="020B0604030504040204" pitchFamily="34" charset="0"/>
              </a:rPr>
              <a:t>Regionale næringsfond</a:t>
            </a:r>
            <a:endParaRPr lang="nb-NO" sz="2000" kern="1400" dirty="0">
              <a:ln>
                <a:noFill/>
              </a:ln>
              <a:solidFill>
                <a:srgbClr val="000000"/>
              </a:solidFill>
              <a:effectLst/>
              <a:latin typeface="Calibri" panose="020F0502020204030204" pitchFamily="34" charset="0"/>
            </a:endParaRPr>
          </a:p>
          <a:p>
            <a:pPr marL="285750" marR="0" indent="-285750" algn="l">
              <a:lnSpc>
                <a:spcPct val="150000"/>
              </a:lnSpc>
              <a:spcBef>
                <a:spcPts val="0"/>
              </a:spcBef>
              <a:spcAft>
                <a:spcPts val="0"/>
              </a:spcAft>
              <a:buFont typeface="Arial" panose="020B0604020202020204" pitchFamily="34" charset="0"/>
              <a:buChar char="•"/>
            </a:pPr>
            <a:r>
              <a:rPr lang="nb-NO" kern="1400" dirty="0">
                <a:solidFill>
                  <a:srgbClr val="000000"/>
                </a:solidFill>
                <a:latin typeface="Verdana" panose="020B0604030504040204" pitchFamily="34" charset="0"/>
              </a:rPr>
              <a:t>Vi har fått innvilget kr. 140 000,- i prosjektstøtte fra Regionale næringsfond i Grue til prosjektet </a:t>
            </a:r>
            <a:r>
              <a:rPr lang="nb-NO" kern="1400" dirty="0" err="1">
                <a:solidFill>
                  <a:srgbClr val="000000"/>
                </a:solidFill>
                <a:latin typeface="Verdana" panose="020B0604030504040204" pitchFamily="34" charset="0"/>
              </a:rPr>
              <a:t>potetkafee´n</a:t>
            </a:r>
            <a:r>
              <a:rPr lang="nb-NO" kern="1400" dirty="0">
                <a:solidFill>
                  <a:srgbClr val="000000"/>
                </a:solidFill>
                <a:latin typeface="Verdana" panose="020B0604030504040204" pitchFamily="34" charset="0"/>
              </a:rPr>
              <a:t>.</a:t>
            </a:r>
          </a:p>
          <a:p>
            <a:pPr marL="285750" marR="0" indent="-285750" algn="l">
              <a:lnSpc>
                <a:spcPct val="150000"/>
              </a:lnSpc>
              <a:spcBef>
                <a:spcPts val="0"/>
              </a:spcBef>
              <a:spcAft>
                <a:spcPts val="0"/>
              </a:spcAft>
              <a:buFont typeface="Arial" panose="020B0604020202020204" pitchFamily="34" charset="0"/>
              <a:buChar char="•"/>
            </a:pPr>
            <a:r>
              <a:rPr lang="nb-NO" kern="1400" dirty="0">
                <a:solidFill>
                  <a:srgbClr val="000000"/>
                </a:solidFill>
                <a:latin typeface="Verdana" panose="020B0604030504040204" pitchFamily="34" charset="0"/>
              </a:rPr>
              <a:t> </a:t>
            </a:r>
          </a:p>
          <a:p>
            <a:pPr marL="742950" lvl="1" indent="-285750">
              <a:lnSpc>
                <a:spcPct val="150000"/>
              </a:lnSpc>
              <a:buFont typeface="Arial" panose="020B0604020202020204" pitchFamily="34" charset="0"/>
              <a:buChar char="•"/>
            </a:pPr>
            <a:r>
              <a:rPr lang="nb-NO" sz="1600" kern="1400" dirty="0">
                <a:solidFill>
                  <a:srgbClr val="000000"/>
                </a:solidFill>
                <a:latin typeface="Verdana" panose="020B0604030504040204" pitchFamily="34" charset="0"/>
              </a:rPr>
              <a:t>I samarbeid med Guru utvikling på Kirkenær, kartlegges markedet blant bønder og andre </a:t>
            </a:r>
            <a:r>
              <a:rPr lang="nb-NO" sz="1600" kern="1400" dirty="0" err="1">
                <a:solidFill>
                  <a:srgbClr val="000000"/>
                </a:solidFill>
                <a:latin typeface="Verdana" panose="020B0604030504040204" pitchFamily="34" charset="0"/>
              </a:rPr>
              <a:t>interresseparter</a:t>
            </a:r>
            <a:r>
              <a:rPr lang="nb-NO" sz="1600" kern="1400" dirty="0">
                <a:solidFill>
                  <a:srgbClr val="000000"/>
                </a:solidFill>
                <a:latin typeface="Verdana" panose="020B0604030504040204" pitchFamily="34" charset="0"/>
              </a:rPr>
              <a:t>.</a:t>
            </a:r>
            <a:endParaRPr lang="nb-NO" sz="1600" kern="1400" dirty="0">
              <a:ln>
                <a:noFill/>
              </a:ln>
              <a:solidFill>
                <a:srgbClr val="000000"/>
              </a:solidFill>
              <a:effectLst/>
              <a:latin typeface="Verdana" panose="020B0604030504040204" pitchFamily="34" charset="0"/>
            </a:endParaRPr>
          </a:p>
          <a:p>
            <a:pPr marL="742950" lvl="1" indent="-285750">
              <a:lnSpc>
                <a:spcPct val="150000"/>
              </a:lnSpc>
              <a:buFont typeface="Arial" panose="020B0604020202020204" pitchFamily="34" charset="0"/>
              <a:buChar char="•"/>
            </a:pPr>
            <a:endParaRPr lang="nb-NO" sz="1600" kern="1400" dirty="0">
              <a:ln>
                <a:noFill/>
              </a:ln>
              <a:solidFill>
                <a:srgbClr val="000000"/>
              </a:solidFill>
              <a:effectLst/>
              <a:latin typeface="Verdana" panose="020B0604030504040204" pitchFamily="34" charset="0"/>
            </a:endParaRPr>
          </a:p>
          <a:p>
            <a:pPr marL="742950" lvl="1" indent="-285750">
              <a:lnSpc>
                <a:spcPct val="150000"/>
              </a:lnSpc>
              <a:buFont typeface="Arial" panose="020B0604020202020204" pitchFamily="34" charset="0"/>
              <a:buChar char="•"/>
            </a:pPr>
            <a:r>
              <a:rPr lang="nb-NO" sz="1600" kern="1400" dirty="0">
                <a:ln>
                  <a:noFill/>
                </a:ln>
                <a:solidFill>
                  <a:srgbClr val="000000"/>
                </a:solidFill>
                <a:effectLst/>
                <a:latin typeface="Verdana" panose="020B0604030504040204" pitchFamily="34" charset="0"/>
              </a:rPr>
              <a:t>Prosjektet er i sin spede begynnelse med markedskartlegging pr. dato.</a:t>
            </a:r>
          </a:p>
          <a:p>
            <a:pPr marL="742950" lvl="1" indent="-285750">
              <a:lnSpc>
                <a:spcPct val="150000"/>
              </a:lnSpc>
              <a:buFont typeface="Arial" panose="020B0604020202020204" pitchFamily="34" charset="0"/>
              <a:buChar char="•"/>
            </a:pPr>
            <a:endParaRPr lang="nb-NO" sz="1600" kern="1400" dirty="0">
              <a:solidFill>
                <a:srgbClr val="000000"/>
              </a:solidFill>
              <a:latin typeface="Verdana" panose="020B0604030504040204" pitchFamily="34" charset="0"/>
            </a:endParaRPr>
          </a:p>
          <a:p>
            <a:pPr marL="742950" lvl="1" indent="-285750">
              <a:lnSpc>
                <a:spcPct val="150000"/>
              </a:lnSpc>
              <a:buFont typeface="Arial" panose="020B0604020202020204" pitchFamily="34" charset="0"/>
              <a:buChar char="•"/>
            </a:pPr>
            <a:r>
              <a:rPr lang="nb-NO" sz="1600" kern="1400" dirty="0">
                <a:ln>
                  <a:noFill/>
                </a:ln>
                <a:solidFill>
                  <a:srgbClr val="000000"/>
                </a:solidFill>
                <a:effectLst/>
                <a:latin typeface="Verdana" panose="020B0604030504040204" pitchFamily="34" charset="0"/>
              </a:rPr>
              <a:t>Målet er å øke synligheten og bruken av kaféen i Grue</a:t>
            </a:r>
            <a:endParaRPr lang="nb-NO" sz="1800" kern="1400" dirty="0">
              <a:ln>
                <a:noFill/>
              </a:ln>
              <a:solidFill>
                <a:srgbClr val="000000"/>
              </a:solidFill>
              <a:effectLst/>
              <a:latin typeface="Calibri" panose="020F0502020204030204" pitchFamily="34" charset="0"/>
            </a:endParaRPr>
          </a:p>
        </p:txBody>
      </p:sp>
      <p:sp>
        <p:nvSpPr>
          <p:cNvPr id="12" name="TekstSylinder 11">
            <a:extLst>
              <a:ext uri="{FF2B5EF4-FFF2-40B4-BE49-F238E27FC236}">
                <a16:creationId xmlns:a16="http://schemas.microsoft.com/office/drawing/2014/main" id="{3FC728B2-8DDB-4AE5-848E-FB409469EE93}"/>
              </a:ext>
            </a:extLst>
          </p:cNvPr>
          <p:cNvSpPr txBox="1"/>
          <p:nvPr/>
        </p:nvSpPr>
        <p:spPr>
          <a:xfrm>
            <a:off x="8833290" y="2629703"/>
            <a:ext cx="3358710" cy="3293209"/>
          </a:xfrm>
          <a:prstGeom prst="rect">
            <a:avLst/>
          </a:prstGeom>
          <a:noFill/>
        </p:spPr>
        <p:txBody>
          <a:bodyPr wrap="square" rtlCol="0">
            <a:spAutoFit/>
          </a:bodyPr>
          <a:lstStyle/>
          <a:p>
            <a:endParaRPr lang="nb-NO" b="1" dirty="0"/>
          </a:p>
          <a:p>
            <a:endParaRPr lang="nb-NO" b="1" dirty="0"/>
          </a:p>
          <a:p>
            <a:r>
              <a:rPr lang="nb-NO" b="1" dirty="0"/>
              <a:t>Prosjektpartnere:</a:t>
            </a:r>
          </a:p>
          <a:p>
            <a:r>
              <a:rPr lang="nb-NO" sz="1400" dirty="0"/>
              <a:t>Guru utvikling, Avd. Kirkenær.</a:t>
            </a:r>
          </a:p>
          <a:p>
            <a:pPr marL="285750" indent="-285750">
              <a:buFont typeface="Arial" panose="020B0604020202020204" pitchFamily="34" charset="0"/>
              <a:buChar char="•"/>
            </a:pPr>
            <a:r>
              <a:rPr lang="nb-NO" sz="1400" dirty="0"/>
              <a:t>Digital markedsføring</a:t>
            </a:r>
          </a:p>
          <a:p>
            <a:pPr marL="285750" indent="-285750">
              <a:buFont typeface="Arial" panose="020B0604020202020204" pitchFamily="34" charset="0"/>
              <a:buChar char="•"/>
            </a:pPr>
            <a:endParaRPr lang="nb-NO" sz="1400" dirty="0"/>
          </a:p>
          <a:p>
            <a:pPr marL="285750" indent="-285750">
              <a:buFont typeface="Arial" panose="020B0604020202020204" pitchFamily="34" charset="0"/>
              <a:buChar char="•"/>
            </a:pPr>
            <a:r>
              <a:rPr lang="nb-NO" sz="1400" dirty="0"/>
              <a:t>Guru Utvikling gjør alt vi kan for å posisjonere våre kunder på digitale flater. Den teknologiske hverdagen utvikler seg raskere og raskere.  </a:t>
            </a:r>
          </a:p>
          <a:p>
            <a:pPr marL="285750" indent="-285750">
              <a:buFont typeface="Arial" panose="020B0604020202020204" pitchFamily="34" charset="0"/>
              <a:buChar char="•"/>
            </a:pPr>
            <a:endParaRPr lang="nb-NO" sz="1400" dirty="0"/>
          </a:p>
          <a:p>
            <a:pPr marL="285750" indent="-285750">
              <a:buFont typeface="Arial" panose="020B0604020202020204" pitchFamily="34" charset="0"/>
              <a:buChar char="•"/>
            </a:pPr>
            <a:r>
              <a:rPr lang="nb-NO" sz="1400" dirty="0"/>
              <a:t>Ny teknologi kan virke skremmende. Vår erfaring er at oppskriften for digital markedsføring ikke er </a:t>
            </a:r>
            <a:r>
              <a:rPr lang="nb-NO" sz="1400" dirty="0" err="1"/>
              <a:t>hokus</a:t>
            </a:r>
            <a:r>
              <a:rPr lang="nb-NO" sz="1400" dirty="0"/>
              <a:t> </a:t>
            </a:r>
            <a:r>
              <a:rPr lang="nb-NO" sz="1400" dirty="0" err="1"/>
              <a:t>pokus</a:t>
            </a:r>
            <a:r>
              <a:rPr lang="nb-NO" sz="1400" dirty="0"/>
              <a:t>.</a:t>
            </a:r>
          </a:p>
        </p:txBody>
      </p:sp>
      <p:pic>
        <p:nvPicPr>
          <p:cNvPr id="3074" name="Picture 2" descr="Guru Utvikling">
            <a:extLst>
              <a:ext uri="{FF2B5EF4-FFF2-40B4-BE49-F238E27FC236}">
                <a16:creationId xmlns:a16="http://schemas.microsoft.com/office/drawing/2014/main" id="{9461113A-FAFE-4A11-93E0-C27FF7A16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373" y="-3738243"/>
            <a:ext cx="3917231" cy="791532"/>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a:extLst>
              <a:ext uri="{FF2B5EF4-FFF2-40B4-BE49-F238E27FC236}">
                <a16:creationId xmlns:a16="http://schemas.microsoft.com/office/drawing/2014/main" id="{FB97FEA1-3F58-42E4-B86B-08B75EC45A09}"/>
              </a:ext>
            </a:extLst>
          </p:cNvPr>
          <p:cNvPicPr>
            <a:picLocks noChangeAspect="1"/>
          </p:cNvPicPr>
          <p:nvPr/>
        </p:nvPicPr>
        <p:blipFill>
          <a:blip r:embed="rId5"/>
          <a:stretch>
            <a:fillRect/>
          </a:stretch>
        </p:blipFill>
        <p:spPr>
          <a:xfrm>
            <a:off x="9223398" y="545842"/>
            <a:ext cx="1835482" cy="594593"/>
          </a:xfrm>
          <a:prstGeom prst="rect">
            <a:avLst/>
          </a:prstGeom>
        </p:spPr>
      </p:pic>
      <p:pic>
        <p:nvPicPr>
          <p:cNvPr id="5" name="Bilde 4">
            <a:extLst>
              <a:ext uri="{FF2B5EF4-FFF2-40B4-BE49-F238E27FC236}">
                <a16:creationId xmlns:a16="http://schemas.microsoft.com/office/drawing/2014/main" id="{E5F35B7E-464F-445C-B4E6-F44C2AABA3C4}"/>
              </a:ext>
            </a:extLst>
          </p:cNvPr>
          <p:cNvPicPr>
            <a:picLocks noChangeAspect="1"/>
          </p:cNvPicPr>
          <p:nvPr/>
        </p:nvPicPr>
        <p:blipFill>
          <a:blip r:embed="rId6"/>
          <a:stretch>
            <a:fillRect/>
          </a:stretch>
        </p:blipFill>
        <p:spPr>
          <a:xfrm>
            <a:off x="9223398" y="1140435"/>
            <a:ext cx="2234594" cy="2049213"/>
          </a:xfrm>
          <a:prstGeom prst="rect">
            <a:avLst/>
          </a:prstGeom>
        </p:spPr>
      </p:pic>
    </p:spTree>
    <p:extLst>
      <p:ext uri="{BB962C8B-B14F-4D97-AF65-F5344CB8AC3E}">
        <p14:creationId xmlns:p14="http://schemas.microsoft.com/office/powerpoint/2010/main" val="2475889053"/>
      </p:ext>
    </p:extLst>
  </p:cSld>
  <p:clrMapOvr>
    <a:masterClrMapping/>
  </p:clrMapOvr>
  <p:transition spd="slow">
    <p:strips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skilt, tegning, mat&#10;&#10;Automatisk generert beskrivelse">
            <a:extLst>
              <a:ext uri="{FF2B5EF4-FFF2-40B4-BE49-F238E27FC236}">
                <a16:creationId xmlns:a16="http://schemas.microsoft.com/office/drawing/2014/main" id="{6AE7A276-0666-4541-B947-B66D5766C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7" name="Ellipse 6">
            <a:extLst>
              <a:ext uri="{FF2B5EF4-FFF2-40B4-BE49-F238E27FC236}">
                <a16:creationId xmlns:a16="http://schemas.microsoft.com/office/drawing/2014/main" id="{8631EECF-6B1A-49C7-BA53-BBF1D0748B3F}"/>
              </a:ext>
            </a:extLst>
          </p:cNvPr>
          <p:cNvSpPr/>
          <p:nvPr/>
        </p:nvSpPr>
        <p:spPr>
          <a:xfrm>
            <a:off x="783771" y="6387573"/>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83D1304A-2984-4DA3-A5C3-6AEAD547729B}"/>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9634C11-0A04-48EB-B81C-F031A889DD7E}"/>
              </a:ext>
            </a:extLst>
          </p:cNvPr>
          <p:cNvPicPr>
            <a:picLocks noChangeAspect="1"/>
          </p:cNvPicPr>
          <p:nvPr/>
        </p:nvPicPr>
        <p:blipFill>
          <a:blip r:embed="rId3"/>
          <a:stretch>
            <a:fillRect/>
          </a:stretch>
        </p:blipFill>
        <p:spPr>
          <a:xfrm>
            <a:off x="4083121" y="898446"/>
            <a:ext cx="3458582" cy="1095217"/>
          </a:xfrm>
          <a:prstGeom prst="rect">
            <a:avLst/>
          </a:prstGeom>
        </p:spPr>
      </p:pic>
      <p:sp>
        <p:nvSpPr>
          <p:cNvPr id="10" name="TekstSylinder 9">
            <a:extLst>
              <a:ext uri="{FF2B5EF4-FFF2-40B4-BE49-F238E27FC236}">
                <a16:creationId xmlns:a16="http://schemas.microsoft.com/office/drawing/2014/main" id="{D6BD5E2C-2CE6-4585-8C06-5A043097F965}"/>
              </a:ext>
            </a:extLst>
          </p:cNvPr>
          <p:cNvSpPr txBox="1"/>
          <p:nvPr/>
        </p:nvSpPr>
        <p:spPr>
          <a:xfrm>
            <a:off x="1576684" y="2487231"/>
            <a:ext cx="10260182" cy="3696525"/>
          </a:xfrm>
          <a:prstGeom prst="rect">
            <a:avLst/>
          </a:prstGeom>
          <a:noFill/>
        </p:spPr>
        <p:txBody>
          <a:bodyPr wrap="square" rtlCol="0">
            <a:spAutoFit/>
          </a:bodyPr>
          <a:lstStyle/>
          <a:p>
            <a:pPr marL="342900" marR="0" indent="-342900" algn="l">
              <a:lnSpc>
                <a:spcPct val="150000"/>
              </a:lnSpc>
              <a:spcBef>
                <a:spcPts val="0"/>
              </a:spcBef>
              <a:spcAft>
                <a:spcPts val="0"/>
              </a:spcAft>
              <a:buFont typeface="Arial" panose="020B0604020202020204" pitchFamily="34" charset="0"/>
              <a:buChar char="•"/>
            </a:pPr>
            <a:r>
              <a:rPr kumimoji="0" lang="nb-NO" sz="2000" b="1" i="0" u="none" strike="noStrike" kern="1200" cap="none" spc="0" normalizeH="0" baseline="0" noProof="0" dirty="0">
                <a:ln>
                  <a:noFill/>
                </a:ln>
                <a:solidFill>
                  <a:prstClr val="black"/>
                </a:solidFill>
                <a:effectLst/>
                <a:uLnTx/>
                <a:uFillTx/>
                <a:latin typeface="Calibri Light" panose="020F0302020204030204"/>
                <a:ea typeface="+mj-ea"/>
                <a:cs typeface="+mj-cs"/>
              </a:rPr>
              <a:t>NY Vekst og Kompetanse AS er nasjonal representant for EQUASS i Norge.</a:t>
            </a:r>
          </a:p>
          <a:p>
            <a:pPr marL="342900" marR="0" indent="-342900" algn="l">
              <a:lnSpc>
                <a:spcPct val="150000"/>
              </a:lnSpc>
              <a:spcBef>
                <a:spcPts val="0"/>
              </a:spcBef>
              <a:spcAft>
                <a:spcPts val="0"/>
              </a:spcAft>
              <a:buFont typeface="Arial" panose="020B0604020202020204" pitchFamily="34" charset="0"/>
              <a:buChar char="•"/>
            </a:pPr>
            <a:r>
              <a:rPr kumimoji="0" lang="nb-NO" sz="2000" b="1" i="0" u="none" strike="noStrike" kern="1200" cap="none" spc="0" normalizeH="0" baseline="0" noProof="0" dirty="0">
                <a:ln>
                  <a:noFill/>
                </a:ln>
                <a:solidFill>
                  <a:prstClr val="black"/>
                </a:solidFill>
                <a:effectLst/>
                <a:uLnTx/>
                <a:uFillTx/>
                <a:latin typeface="Calibri Light" panose="020F0302020204030204"/>
                <a:ea typeface="+mj-ea"/>
                <a:cs typeface="+mj-cs"/>
              </a:rPr>
              <a:t>Vi administrerer alle revisjoner i </a:t>
            </a:r>
            <a:r>
              <a:rPr kumimoji="0" lang="nb-NO" sz="2000" b="0" i="0" u="none" strike="noStrike" kern="1200" cap="none" spc="0" normalizeH="0" baseline="0" noProof="0" dirty="0">
                <a:ln>
                  <a:noFill/>
                </a:ln>
                <a:solidFill>
                  <a:prstClr val="black"/>
                </a:solidFill>
                <a:effectLst/>
                <a:uLnTx/>
                <a:uFillTx/>
                <a:latin typeface="Calibri" panose="020F0502020204030204"/>
                <a:ea typeface="+mj-ea"/>
                <a:cs typeface="+mj-cs"/>
              </a:rPr>
              <a:t>Norge (ca. 200 tjenesteleverandører benytter EQUASS i Norge)</a:t>
            </a:r>
            <a:endParaRPr lang="nb-NO" sz="2000" b="1" dirty="0">
              <a:solidFill>
                <a:prstClr val="black"/>
              </a:solidFill>
              <a:latin typeface="Calibri" panose="020F0502020204030204"/>
              <a:ea typeface="+mj-ea"/>
              <a:cs typeface="+mj-cs"/>
            </a:endParaRPr>
          </a:p>
          <a:p>
            <a:pPr marL="342900" marR="0" indent="-342900" algn="l">
              <a:lnSpc>
                <a:spcPct val="150000"/>
              </a:lnSpc>
              <a:spcBef>
                <a:spcPts val="0"/>
              </a:spcBef>
              <a:spcAft>
                <a:spcPts val="0"/>
              </a:spcAft>
              <a:buFont typeface="Arial" panose="020B0604020202020204" pitchFamily="34" charset="0"/>
              <a:buChar char="•"/>
            </a:pPr>
            <a:r>
              <a:rPr kumimoji="0" lang="nb-NO" sz="2000" b="0" i="0" u="none" strike="noStrike" kern="1200" cap="none" spc="0" normalizeH="0" baseline="0" noProof="0" dirty="0">
                <a:ln>
                  <a:noFill/>
                </a:ln>
                <a:solidFill>
                  <a:prstClr val="black"/>
                </a:solidFill>
                <a:effectLst/>
                <a:uLnTx/>
                <a:uFillTx/>
                <a:latin typeface="Calibri" panose="020F0502020204030204"/>
                <a:ea typeface="+mj-ea"/>
                <a:cs typeface="+mj-cs"/>
              </a:rPr>
              <a:t>Vi</a:t>
            </a:r>
            <a:r>
              <a:rPr kumimoji="0" lang="nb-NO" sz="2000" b="1" i="0" u="none" strike="noStrike" kern="1200" cap="none" spc="0" normalizeH="0" baseline="0" noProof="0" dirty="0">
                <a:ln>
                  <a:noFill/>
                </a:ln>
                <a:solidFill>
                  <a:prstClr val="black"/>
                </a:solidFill>
                <a:effectLst/>
                <a:uLnTx/>
                <a:uFillTx/>
                <a:latin typeface="Calibri Light" panose="020F0302020204030204"/>
                <a:ea typeface="+mj-ea"/>
                <a:cs typeface="+mj-cs"/>
              </a:rPr>
              <a:t> lærer opp og kalibrerer alle EQUASS revisorer og konsulenter i Europa.</a:t>
            </a:r>
            <a:endParaRPr lang="nb-NO" sz="2000" b="1" dirty="0">
              <a:solidFill>
                <a:prstClr val="black"/>
              </a:solidFill>
              <a:latin typeface="Calibri Light" panose="020F0302020204030204"/>
              <a:ea typeface="+mj-ea"/>
              <a:cs typeface="+mj-cs"/>
            </a:endParaRPr>
          </a:p>
          <a:p>
            <a:pPr marL="342900" marR="0" indent="-342900" algn="l">
              <a:lnSpc>
                <a:spcPct val="150000"/>
              </a:lnSpc>
              <a:spcBef>
                <a:spcPts val="0"/>
              </a:spcBef>
              <a:spcAft>
                <a:spcPts val="0"/>
              </a:spcAft>
              <a:buFont typeface="Arial" panose="020B0604020202020204" pitchFamily="34" charset="0"/>
              <a:buChar char="•"/>
            </a:pPr>
            <a:r>
              <a:rPr kumimoji="0" lang="nb-NO" sz="2000" b="1" i="0" u="none" strike="noStrike" kern="1200" cap="none" spc="0" normalizeH="0" baseline="0" noProof="0" dirty="0">
                <a:ln>
                  <a:noFill/>
                </a:ln>
                <a:solidFill>
                  <a:prstClr val="black"/>
                </a:solidFill>
                <a:effectLst/>
                <a:uLnTx/>
                <a:uFillTx/>
                <a:latin typeface="Calibri Light" panose="020F0302020204030204"/>
                <a:ea typeface="+mj-ea"/>
                <a:cs typeface="+mj-cs"/>
              </a:rPr>
              <a:t>Vi holder kurs og gir veiledning om EQUASS til tjenesteleverandører og andre relevante interessenter. </a:t>
            </a:r>
          </a:p>
          <a:p>
            <a:pPr marL="342900" marR="0" indent="-342900" algn="l">
              <a:lnSpc>
                <a:spcPct val="150000"/>
              </a:lnSpc>
              <a:spcBef>
                <a:spcPts val="0"/>
              </a:spcBef>
              <a:spcAft>
                <a:spcPts val="0"/>
              </a:spcAft>
              <a:buFont typeface="Arial" panose="020B0604020202020204" pitchFamily="34" charset="0"/>
              <a:buChar char="•"/>
            </a:pPr>
            <a:r>
              <a:rPr kumimoji="0" lang="nb-NO" sz="2000" b="1" i="0" u="none" strike="noStrike" kern="1200" cap="none" spc="0" normalizeH="0" baseline="0" noProof="0" dirty="0">
                <a:ln>
                  <a:noFill/>
                </a:ln>
                <a:solidFill>
                  <a:prstClr val="black"/>
                </a:solidFill>
                <a:effectLst/>
                <a:uLnTx/>
                <a:uFillTx/>
                <a:latin typeface="Calibri Light" panose="020F0302020204030204"/>
                <a:ea typeface="+mj-ea"/>
                <a:cs typeface="+mj-cs"/>
              </a:rPr>
              <a:t>Som den eneste attføringsbedriften i landet har vi fått godkjenning fra NAV til å drifte- og levere kurs i tilknytning til EQUASS. </a:t>
            </a:r>
            <a:br>
              <a:rPr kumimoji="0" lang="nb-NO" sz="20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lang="nb-NO" sz="18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427084240"/>
      </p:ext>
    </p:extLst>
  </p:cSld>
  <p:clrMapOvr>
    <a:masterClrMapping/>
  </p:clrMapOvr>
  <p:transition spd="slow">
    <p:strips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CA9484-06A9-4680-B6D3-17194008072E}"/>
              </a:ext>
            </a:extLst>
          </p:cNvPr>
          <p:cNvSpPr>
            <a:spLocks noGrp="1"/>
          </p:cNvSpPr>
          <p:nvPr>
            <p:ph type="title"/>
          </p:nvPr>
        </p:nvSpPr>
        <p:spPr>
          <a:xfrm>
            <a:off x="838200" y="365125"/>
            <a:ext cx="10515600" cy="1262507"/>
          </a:xfrm>
        </p:spPr>
        <p:txBody>
          <a:bodyPr>
            <a:normAutofit/>
          </a:bodyPr>
          <a:lstStyle/>
          <a:p>
            <a:pPr algn="ctr"/>
            <a:r>
              <a:rPr lang="nb-NO" sz="5400" b="1" dirty="0">
                <a:solidFill>
                  <a:srgbClr val="5E9AA0"/>
                </a:solidFill>
              </a:rPr>
              <a:t>NY VEKST OG KOMPETANSE OM 10 ÅR</a:t>
            </a:r>
          </a:p>
        </p:txBody>
      </p:sp>
      <p:sp>
        <p:nvSpPr>
          <p:cNvPr id="3" name="Plassholder for innhold 2">
            <a:extLst>
              <a:ext uri="{FF2B5EF4-FFF2-40B4-BE49-F238E27FC236}">
                <a16:creationId xmlns:a16="http://schemas.microsoft.com/office/drawing/2014/main" id="{FC063C79-AE74-4657-A69E-AEDE95E532D1}"/>
              </a:ext>
            </a:extLst>
          </p:cNvPr>
          <p:cNvSpPr>
            <a:spLocks noGrp="1"/>
          </p:cNvSpPr>
          <p:nvPr>
            <p:ph idx="1"/>
          </p:nvPr>
        </p:nvSpPr>
        <p:spPr>
          <a:xfrm>
            <a:off x="838200" y="1463040"/>
            <a:ext cx="10515600" cy="4713923"/>
          </a:xfrm>
        </p:spPr>
        <p:txBody>
          <a:bodyPr>
            <a:normAutofit/>
          </a:bodyPr>
          <a:lstStyle/>
          <a:p>
            <a:r>
              <a:rPr lang="nb-NO" dirty="0"/>
              <a:t>Hvilke 5 setninger ville en journalist brukt for å beskrive vår bedrift:</a:t>
            </a:r>
          </a:p>
          <a:p>
            <a:pPr lvl="1"/>
            <a:r>
              <a:rPr lang="nb-NO" dirty="0" err="1"/>
              <a:t>Ref</a:t>
            </a:r>
            <a:r>
              <a:rPr lang="nb-NO" dirty="0"/>
              <a:t>: Ansatte og styret i strategisamling 11.09.20</a:t>
            </a:r>
          </a:p>
          <a:p>
            <a:pPr>
              <a:buFont typeface="Wingdings" panose="05000000000000000000" pitchFamily="2" charset="2"/>
              <a:buChar char="q"/>
            </a:pPr>
            <a:r>
              <a:rPr lang="nb-NO" sz="4400" dirty="0"/>
              <a:t> </a:t>
            </a:r>
          </a:p>
          <a:p>
            <a:pPr>
              <a:buFont typeface="Wingdings" panose="05000000000000000000" pitchFamily="2" charset="2"/>
              <a:buChar char="q"/>
            </a:pPr>
            <a:r>
              <a:rPr lang="nb-NO" sz="4400" dirty="0"/>
              <a:t> </a:t>
            </a:r>
          </a:p>
          <a:p>
            <a:pPr>
              <a:buFont typeface="Wingdings" panose="05000000000000000000" pitchFamily="2" charset="2"/>
              <a:buChar char="q"/>
            </a:pPr>
            <a:r>
              <a:rPr lang="nb-NO" sz="4400" dirty="0"/>
              <a:t> </a:t>
            </a:r>
          </a:p>
          <a:p>
            <a:pPr>
              <a:buFont typeface="Wingdings" panose="05000000000000000000" pitchFamily="2" charset="2"/>
              <a:buChar char="q"/>
            </a:pPr>
            <a:r>
              <a:rPr lang="nb-NO" sz="4400" dirty="0"/>
              <a:t> </a:t>
            </a:r>
          </a:p>
          <a:p>
            <a:pPr>
              <a:buFont typeface="Wingdings" panose="05000000000000000000" pitchFamily="2" charset="2"/>
              <a:buChar char="q"/>
            </a:pPr>
            <a:r>
              <a:rPr lang="nb-NO" sz="4400" dirty="0"/>
              <a:t> </a:t>
            </a:r>
          </a:p>
          <a:p>
            <a:pPr>
              <a:buFont typeface="Wingdings" panose="05000000000000000000" pitchFamily="2" charset="2"/>
              <a:buChar char="q"/>
            </a:pPr>
            <a:endParaRPr lang="nb-NO" dirty="0"/>
          </a:p>
        </p:txBody>
      </p:sp>
      <p:pic>
        <p:nvPicPr>
          <p:cNvPr id="5" name="Bilde 4" descr="Et bilde som inneholder skilt, tegning, mat&#10;&#10;Automatisk generert beskrivelse">
            <a:extLst>
              <a:ext uri="{FF2B5EF4-FFF2-40B4-BE49-F238E27FC236}">
                <a16:creationId xmlns:a16="http://schemas.microsoft.com/office/drawing/2014/main" id="{706C4F19-2A2E-4657-BF0F-14F3B9A76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7" name="Ellipse 6">
            <a:extLst>
              <a:ext uri="{FF2B5EF4-FFF2-40B4-BE49-F238E27FC236}">
                <a16:creationId xmlns:a16="http://schemas.microsoft.com/office/drawing/2014/main" id="{F10EE2FA-42C6-43F2-A692-B6B34BE1A7FB}"/>
              </a:ext>
            </a:extLst>
          </p:cNvPr>
          <p:cNvSpPr/>
          <p:nvPr/>
        </p:nvSpPr>
        <p:spPr>
          <a:xfrm>
            <a:off x="783771" y="6387573"/>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25D47BDF-42A5-46FD-918F-5FF7C77E294B}"/>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descr="Et bilde som inneholder tekst&#10;&#10;Automatisk generert beskrivelse">
            <a:extLst>
              <a:ext uri="{FF2B5EF4-FFF2-40B4-BE49-F238E27FC236}">
                <a16:creationId xmlns:a16="http://schemas.microsoft.com/office/drawing/2014/main" id="{1143D77C-08CF-41EA-953E-4313A947F8F2}"/>
              </a:ext>
            </a:extLst>
          </p:cNvPr>
          <p:cNvPicPr>
            <a:picLocks noChangeAspect="1"/>
          </p:cNvPicPr>
          <p:nvPr/>
        </p:nvPicPr>
        <p:blipFill rotWithShape="1">
          <a:blip r:embed="rId3">
            <a:extLst>
              <a:ext uri="{28A0092B-C50C-407E-A947-70E740481C1C}">
                <a14:useLocalDpi xmlns:a14="http://schemas.microsoft.com/office/drawing/2010/main" val="0"/>
              </a:ext>
            </a:extLst>
          </a:blip>
          <a:srcRect l="20242" t="31913" r="35983" b="33463"/>
          <a:stretch/>
        </p:blipFill>
        <p:spPr>
          <a:xfrm>
            <a:off x="1650816" y="2316023"/>
            <a:ext cx="7459628" cy="3927084"/>
          </a:xfrm>
          <a:prstGeom prst="rect">
            <a:avLst/>
          </a:prstGeom>
        </p:spPr>
      </p:pic>
    </p:spTree>
    <p:extLst>
      <p:ext uri="{BB962C8B-B14F-4D97-AF65-F5344CB8AC3E}">
        <p14:creationId xmlns:p14="http://schemas.microsoft.com/office/powerpoint/2010/main" val="700639302"/>
      </p:ext>
    </p:extLst>
  </p:cSld>
  <p:clrMapOvr>
    <a:masterClrMapping/>
  </p:clrMapOvr>
  <p:transition spd="slow">
    <p:strips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00C131-3F09-483C-B126-E5D068875202}"/>
              </a:ext>
            </a:extLst>
          </p:cNvPr>
          <p:cNvSpPr>
            <a:spLocks noGrp="1"/>
          </p:cNvSpPr>
          <p:nvPr>
            <p:ph type="ctrTitle"/>
          </p:nvPr>
        </p:nvSpPr>
        <p:spPr>
          <a:xfrm>
            <a:off x="1158240" y="360363"/>
            <a:ext cx="9144000" cy="828357"/>
          </a:xfrm>
        </p:spPr>
        <p:txBody>
          <a:bodyPr>
            <a:normAutofit fontScale="90000"/>
          </a:bodyPr>
          <a:lstStyle/>
          <a:p>
            <a:pPr algn="l"/>
            <a:r>
              <a:rPr lang="nb-NO" b="1" dirty="0">
                <a:solidFill>
                  <a:srgbClr val="5E9AA0"/>
                </a:solidFill>
              </a:rPr>
              <a:t>Organisering</a:t>
            </a:r>
          </a:p>
        </p:txBody>
      </p:sp>
      <p:pic>
        <p:nvPicPr>
          <p:cNvPr id="5" name="Bilde 4" descr="Et bilde som inneholder skilt, tegning, mat&#10;&#10;Automatisk generert beskrivelse">
            <a:extLst>
              <a:ext uri="{FF2B5EF4-FFF2-40B4-BE49-F238E27FC236}">
                <a16:creationId xmlns:a16="http://schemas.microsoft.com/office/drawing/2014/main" id="{6AE7A276-0666-4541-B947-B66D5766C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7" name="Ellipse 6">
            <a:extLst>
              <a:ext uri="{FF2B5EF4-FFF2-40B4-BE49-F238E27FC236}">
                <a16:creationId xmlns:a16="http://schemas.microsoft.com/office/drawing/2014/main" id="{8631EECF-6B1A-49C7-BA53-BBF1D0748B3F}"/>
              </a:ext>
            </a:extLst>
          </p:cNvPr>
          <p:cNvSpPr/>
          <p:nvPr/>
        </p:nvSpPr>
        <p:spPr>
          <a:xfrm>
            <a:off x="783771" y="6387573"/>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ktangel 8">
            <a:extLst>
              <a:ext uri="{FF2B5EF4-FFF2-40B4-BE49-F238E27FC236}">
                <a16:creationId xmlns:a16="http://schemas.microsoft.com/office/drawing/2014/main" id="{83D1304A-2984-4DA3-A5C3-6AEAD547729B}"/>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Bilde 11">
            <a:extLst>
              <a:ext uri="{FF2B5EF4-FFF2-40B4-BE49-F238E27FC236}">
                <a16:creationId xmlns:a16="http://schemas.microsoft.com/office/drawing/2014/main" id="{158BDC7C-B8F9-4725-BAED-CDE9315D1EA8}"/>
              </a:ext>
            </a:extLst>
          </p:cNvPr>
          <p:cNvPicPr>
            <a:picLocks noChangeAspect="1"/>
          </p:cNvPicPr>
          <p:nvPr/>
        </p:nvPicPr>
        <p:blipFill>
          <a:blip r:embed="rId4"/>
          <a:stretch>
            <a:fillRect/>
          </a:stretch>
        </p:blipFill>
        <p:spPr>
          <a:xfrm>
            <a:off x="1041009" y="1083875"/>
            <a:ext cx="8793456" cy="5265556"/>
          </a:xfrm>
          <a:prstGeom prst="rect">
            <a:avLst/>
          </a:prstGeom>
        </p:spPr>
      </p:pic>
      <p:sp>
        <p:nvSpPr>
          <p:cNvPr id="3" name="TekstSylinder 2">
            <a:extLst>
              <a:ext uri="{FF2B5EF4-FFF2-40B4-BE49-F238E27FC236}">
                <a16:creationId xmlns:a16="http://schemas.microsoft.com/office/drawing/2014/main" id="{9ACDCC28-D7F7-4CC1-93C4-42DA09E8BE33}"/>
              </a:ext>
            </a:extLst>
          </p:cNvPr>
          <p:cNvSpPr txBox="1"/>
          <p:nvPr/>
        </p:nvSpPr>
        <p:spPr>
          <a:xfrm>
            <a:off x="4827255" y="6036503"/>
            <a:ext cx="963725" cy="307777"/>
          </a:xfrm>
          <a:prstGeom prst="rect">
            <a:avLst/>
          </a:prstGeom>
          <a:noFill/>
        </p:spPr>
        <p:txBody>
          <a:bodyPr wrap="none" rtlCol="0">
            <a:spAutoFit/>
          </a:bodyPr>
          <a:lstStyle/>
          <a:p>
            <a:r>
              <a:rPr lang="nb-NO" sz="1400" dirty="0"/>
              <a:t>Driftsleder</a:t>
            </a:r>
          </a:p>
        </p:txBody>
      </p:sp>
    </p:spTree>
    <p:extLst>
      <p:ext uri="{BB962C8B-B14F-4D97-AF65-F5344CB8AC3E}">
        <p14:creationId xmlns:p14="http://schemas.microsoft.com/office/powerpoint/2010/main" val="3036786469"/>
      </p:ext>
    </p:extLst>
  </p:cSld>
  <p:clrMapOvr>
    <a:masterClrMapping/>
  </p:clrMapOvr>
  <p:transition spd="slow">
    <p:strips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skilt, tegning, mat&#10;&#10;Automatisk generert beskrivelse">
            <a:extLst>
              <a:ext uri="{FF2B5EF4-FFF2-40B4-BE49-F238E27FC236}">
                <a16:creationId xmlns:a16="http://schemas.microsoft.com/office/drawing/2014/main" id="{6AE7A276-0666-4541-B947-B66D5766C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7" name="Ellipse 6">
            <a:extLst>
              <a:ext uri="{FF2B5EF4-FFF2-40B4-BE49-F238E27FC236}">
                <a16:creationId xmlns:a16="http://schemas.microsoft.com/office/drawing/2014/main" id="{8631EECF-6B1A-49C7-BA53-BBF1D0748B3F}"/>
              </a:ext>
            </a:extLst>
          </p:cNvPr>
          <p:cNvSpPr/>
          <p:nvPr/>
        </p:nvSpPr>
        <p:spPr>
          <a:xfrm>
            <a:off x="783771" y="6387573"/>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ktangel 8">
            <a:extLst>
              <a:ext uri="{FF2B5EF4-FFF2-40B4-BE49-F238E27FC236}">
                <a16:creationId xmlns:a16="http://schemas.microsoft.com/office/drawing/2014/main" id="{83D1304A-2984-4DA3-A5C3-6AEAD547729B}"/>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Bilde 7">
            <a:extLst>
              <a:ext uri="{FF2B5EF4-FFF2-40B4-BE49-F238E27FC236}">
                <a16:creationId xmlns:a16="http://schemas.microsoft.com/office/drawing/2014/main" id="{C07A3106-9ABB-4F93-A680-0A4ACF93C1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6479" y="643764"/>
            <a:ext cx="4179041" cy="1112846"/>
          </a:xfrm>
          <a:prstGeom prst="rect">
            <a:avLst/>
          </a:prstGeom>
          <a:noFill/>
          <a:ln>
            <a:noFill/>
          </a:ln>
        </p:spPr>
      </p:pic>
      <p:sp>
        <p:nvSpPr>
          <p:cNvPr id="11" name="TekstSylinder 10">
            <a:extLst>
              <a:ext uri="{FF2B5EF4-FFF2-40B4-BE49-F238E27FC236}">
                <a16:creationId xmlns:a16="http://schemas.microsoft.com/office/drawing/2014/main" id="{6BCF9B65-80DA-466C-A6EA-CFDE8D5DD003}"/>
              </a:ext>
            </a:extLst>
          </p:cNvPr>
          <p:cNvSpPr txBox="1"/>
          <p:nvPr/>
        </p:nvSpPr>
        <p:spPr>
          <a:xfrm>
            <a:off x="859997" y="1633346"/>
            <a:ext cx="10705515" cy="4178067"/>
          </a:xfrm>
          <a:prstGeom prst="rect">
            <a:avLst/>
          </a:prstGeom>
          <a:noFill/>
        </p:spPr>
        <p:txBody>
          <a:bodyPr wrap="square" rtlCol="0">
            <a:spAutoFit/>
          </a:bodyPr>
          <a:lstStyle/>
          <a:p>
            <a:pPr>
              <a:spcBef>
                <a:spcPts val="300"/>
              </a:spcBef>
              <a:spcAft>
                <a:spcPts val="300"/>
              </a:spcAft>
            </a:pPr>
            <a:r>
              <a:rPr lang="nb-NO" sz="28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Formål: </a:t>
            </a:r>
            <a:endParaRPr lang="nb-NO" sz="2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nb-NO" sz="20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Tilby en trygg, meningsfull og utviklende arena for mennesker som faller utenfor det ordinære arbeidsliv, samt tilby kvalifiserende tjenester i den hensikt å bidra til at alle mennesker blir i stand til å få, og beholde lønnet arbeid. Vekstbedriften og eierkommunene skal bidra til samskaping mellom NAV, frivillige organisasjoner og lokalt næringsliv for å fremme inkludering. </a:t>
            </a:r>
          </a:p>
          <a:p>
            <a:pPr>
              <a:spcBef>
                <a:spcPts val="300"/>
              </a:spcBef>
              <a:spcAft>
                <a:spcPts val="300"/>
              </a:spcAft>
            </a:pPr>
            <a:endParaRPr lang="nb-NO" sz="20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nb-NO" sz="20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Selskapet skal forbedre effekten av sosial- og velferdstjenester, sett både fra tjenestemottagerens og samfunnets perspektiv. Gjennom undervisnings-, utviklings- og forskningsarbeid skal selskapet være en støttespiller og kompetanseformidler for helse-, utdannings-, og velferdssektoren, samt det ordinære næringsliv. </a:t>
            </a:r>
            <a:endParaRPr lang="nb-NO" sz="2000" dirty="0">
              <a:effectLst/>
              <a:latin typeface="Arial" panose="020B0604020202020204" pitchFamily="34" charset="0"/>
              <a:ea typeface="Times New Roman" panose="02020603050405020304" pitchFamily="18" charset="0"/>
              <a:cs typeface="Times New Roman" panose="02020603050405020304" pitchFamily="18" charset="0"/>
            </a:endParaRPr>
          </a:p>
          <a:p>
            <a:r>
              <a:rPr lang="nb-NO" sz="2000" dirty="0">
                <a:solidFill>
                  <a:srgbClr val="333333"/>
                </a:solidFill>
                <a:effectLst/>
                <a:latin typeface="Segoe UI" panose="020B0502040204020203" pitchFamily="34" charset="0"/>
                <a:ea typeface="Times New Roman" panose="02020603050405020304" pitchFamily="18" charset="0"/>
              </a:rPr>
              <a:t>Selskapet skal sørge for lokale tiltaksplasser i de respektive kommuner og i regionen. </a:t>
            </a:r>
            <a:endParaRPr lang="nb-NO" sz="2000" dirty="0"/>
          </a:p>
        </p:txBody>
      </p:sp>
    </p:spTree>
    <p:extLst>
      <p:ext uri="{BB962C8B-B14F-4D97-AF65-F5344CB8AC3E}">
        <p14:creationId xmlns:p14="http://schemas.microsoft.com/office/powerpoint/2010/main" val="3497237687"/>
      </p:ext>
    </p:extLst>
  </p:cSld>
  <p:clrMapOvr>
    <a:masterClrMapping/>
  </p:clrMapOvr>
  <p:transition spd="slow">
    <p:strips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skilt, tegning, mat&#10;&#10;Automatisk generert beskrivelse">
            <a:extLst>
              <a:ext uri="{FF2B5EF4-FFF2-40B4-BE49-F238E27FC236}">
                <a16:creationId xmlns:a16="http://schemas.microsoft.com/office/drawing/2014/main" id="{6AE7A276-0666-4541-B947-B66D5766C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7" name="Ellipse 6">
            <a:extLst>
              <a:ext uri="{FF2B5EF4-FFF2-40B4-BE49-F238E27FC236}">
                <a16:creationId xmlns:a16="http://schemas.microsoft.com/office/drawing/2014/main" id="{8631EECF-6B1A-49C7-BA53-BBF1D0748B3F}"/>
              </a:ext>
            </a:extLst>
          </p:cNvPr>
          <p:cNvSpPr/>
          <p:nvPr/>
        </p:nvSpPr>
        <p:spPr>
          <a:xfrm>
            <a:off x="783771" y="6387573"/>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83D1304A-2984-4DA3-A5C3-6AEAD547729B}"/>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67C92F81-6226-4384-A23A-3758564A8E12}"/>
              </a:ext>
            </a:extLst>
          </p:cNvPr>
          <p:cNvSpPr txBox="1"/>
          <p:nvPr/>
        </p:nvSpPr>
        <p:spPr>
          <a:xfrm>
            <a:off x="478173" y="253210"/>
            <a:ext cx="11417416" cy="1231106"/>
          </a:xfrm>
          <a:prstGeom prst="rect">
            <a:avLst/>
          </a:prstGeom>
          <a:noFill/>
        </p:spPr>
        <p:txBody>
          <a:bodyPr wrap="square" rtlCol="0">
            <a:spAutoFit/>
          </a:bodyPr>
          <a:lstStyle/>
          <a:p>
            <a:r>
              <a:rPr lang="nb-NO" sz="2000" b="1" dirty="0">
                <a:solidFill>
                  <a:srgbClr val="5E9AA0"/>
                </a:solidFill>
                <a:latin typeface="+mj-lt"/>
              </a:rPr>
              <a:t>Våre tiltak: </a:t>
            </a:r>
          </a:p>
          <a:p>
            <a:r>
              <a:rPr lang="nb-NO" sz="5400" b="1" dirty="0">
                <a:solidFill>
                  <a:srgbClr val="5E9AA0"/>
                </a:solidFill>
                <a:latin typeface="+mj-lt"/>
              </a:rPr>
              <a:t>Varig Tilrettelagt Arbeid (VTA)</a:t>
            </a:r>
          </a:p>
        </p:txBody>
      </p:sp>
      <p:sp>
        <p:nvSpPr>
          <p:cNvPr id="13" name="TekstSylinder 12">
            <a:extLst>
              <a:ext uri="{FF2B5EF4-FFF2-40B4-BE49-F238E27FC236}">
                <a16:creationId xmlns:a16="http://schemas.microsoft.com/office/drawing/2014/main" id="{090306F9-F73E-463A-8913-78137D633A58}"/>
              </a:ext>
            </a:extLst>
          </p:cNvPr>
          <p:cNvSpPr txBox="1"/>
          <p:nvPr/>
        </p:nvSpPr>
        <p:spPr>
          <a:xfrm>
            <a:off x="342580" y="1427678"/>
            <a:ext cx="11115412" cy="4893647"/>
          </a:xfrm>
          <a:prstGeom prst="rect">
            <a:avLst/>
          </a:prstGeom>
          <a:noFill/>
        </p:spPr>
        <p:txBody>
          <a:bodyPr wrap="square" rtlCol="0">
            <a:spAutoFit/>
          </a:bodyPr>
          <a:lstStyle/>
          <a:p>
            <a:pPr marL="457200" indent="-457200">
              <a:buFont typeface="Arial" panose="020B0604020202020204" pitchFamily="34" charset="0"/>
              <a:buChar char="•"/>
            </a:pPr>
            <a:r>
              <a:rPr lang="nb-NO" sz="2800" dirty="0"/>
              <a:t>Et tilbud om individuelt tilrettelagt arbeid til personer som er innvilget uførepensjon.</a:t>
            </a:r>
          </a:p>
          <a:p>
            <a:pPr marL="457200" indent="-457200">
              <a:buFont typeface="Arial" panose="020B0604020202020204" pitchFamily="34" charset="0"/>
              <a:buChar char="•"/>
            </a:pPr>
            <a:r>
              <a:rPr lang="nb-NO" sz="2800" dirty="0"/>
              <a:t>Tiltaket er ikke tidsbegrenset </a:t>
            </a:r>
          </a:p>
          <a:p>
            <a:pPr marL="1371600" lvl="2" indent="-457200">
              <a:buFont typeface="Arial" panose="020B0604020202020204" pitchFamily="34" charset="0"/>
              <a:buChar char="•"/>
            </a:pPr>
            <a:r>
              <a:rPr lang="nb-NO" sz="2000" dirty="0"/>
              <a:t>Det skal likevel jevnlig vurderes om det er aktuelt med andre arbeidsrettede tiltak, utdanning eller ordinært arbeid.</a:t>
            </a:r>
          </a:p>
          <a:p>
            <a:pPr marL="457200" indent="-457200">
              <a:buFont typeface="Arial" panose="020B0604020202020204" pitchFamily="34" charset="0"/>
              <a:buChar char="•"/>
            </a:pPr>
            <a:r>
              <a:rPr lang="nb-NO" sz="2800" dirty="0"/>
              <a:t>En deltager i VTA er å anse som en arbeidstaker i henhold til arbeidsmiljøloven, og skal ha en arbeidskontrakt.</a:t>
            </a:r>
          </a:p>
          <a:p>
            <a:pPr marL="457200" indent="-457200">
              <a:buFont typeface="Arial" panose="020B0604020202020204" pitchFamily="34" charset="0"/>
              <a:buChar char="•"/>
            </a:pPr>
            <a:r>
              <a:rPr lang="nb-NO" sz="2800" dirty="0"/>
              <a:t>Det daglige arbeidet ved Ny Vekst og Kompetanse skal bidra til å utvikle personenes ressurser og eventuelt kvalifisere til en ordinær jobb. </a:t>
            </a:r>
          </a:p>
          <a:p>
            <a:pPr marL="457200" indent="-457200">
              <a:buFont typeface="Arial" panose="020B0604020202020204" pitchFamily="34" charset="0"/>
              <a:buChar char="•"/>
            </a:pPr>
            <a:r>
              <a:rPr lang="nb-NO" sz="2800" dirty="0"/>
              <a:t>Deltagerne i VTA-tiltaket kan innvilges 6. mnd. permisjon for å prøve seg ut på ordinær arbeidsplass (hospitering)</a:t>
            </a:r>
          </a:p>
          <a:p>
            <a:pPr marL="1371600" lvl="2" indent="-457200">
              <a:buFont typeface="Arial" panose="020B0604020202020204" pitchFamily="34" charset="0"/>
              <a:buChar char="•"/>
            </a:pPr>
            <a:r>
              <a:rPr lang="nb-NO" sz="2000" dirty="0"/>
              <a:t>Formålet er å legge til rette for en overgang fra tilrettelagt til ordinært arbeid.</a:t>
            </a:r>
          </a:p>
        </p:txBody>
      </p:sp>
    </p:spTree>
    <p:extLst>
      <p:ext uri="{BB962C8B-B14F-4D97-AF65-F5344CB8AC3E}">
        <p14:creationId xmlns:p14="http://schemas.microsoft.com/office/powerpoint/2010/main" val="818042475"/>
      </p:ext>
    </p:extLst>
  </p:cSld>
  <p:clrMapOvr>
    <a:masterClrMapping/>
  </p:clrMapOvr>
  <p:transition spd="slow">
    <p:strips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skilt, tegning, mat&#10;&#10;Automatisk generert beskrivelse">
            <a:extLst>
              <a:ext uri="{FF2B5EF4-FFF2-40B4-BE49-F238E27FC236}">
                <a16:creationId xmlns:a16="http://schemas.microsoft.com/office/drawing/2014/main" id="{6AE7A276-0666-4541-B947-B66D5766C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7" name="Ellipse 6">
            <a:extLst>
              <a:ext uri="{FF2B5EF4-FFF2-40B4-BE49-F238E27FC236}">
                <a16:creationId xmlns:a16="http://schemas.microsoft.com/office/drawing/2014/main" id="{8631EECF-6B1A-49C7-BA53-BBF1D0748B3F}"/>
              </a:ext>
            </a:extLst>
          </p:cNvPr>
          <p:cNvSpPr/>
          <p:nvPr/>
        </p:nvSpPr>
        <p:spPr>
          <a:xfrm>
            <a:off x="783771" y="6387573"/>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83D1304A-2984-4DA3-A5C3-6AEAD547729B}"/>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67C92F81-6226-4384-A23A-3758564A8E12}"/>
              </a:ext>
            </a:extLst>
          </p:cNvPr>
          <p:cNvSpPr txBox="1"/>
          <p:nvPr/>
        </p:nvSpPr>
        <p:spPr>
          <a:xfrm>
            <a:off x="387292" y="177924"/>
            <a:ext cx="11417416" cy="1231106"/>
          </a:xfrm>
          <a:prstGeom prst="rect">
            <a:avLst/>
          </a:prstGeom>
          <a:noFill/>
        </p:spPr>
        <p:txBody>
          <a:bodyPr wrap="square" rtlCol="0">
            <a:spAutoFit/>
          </a:bodyPr>
          <a:lstStyle/>
          <a:p>
            <a:r>
              <a:rPr lang="nb-NO" sz="2000" b="1" dirty="0">
                <a:solidFill>
                  <a:srgbClr val="5E9AA0"/>
                </a:solidFill>
                <a:latin typeface="+mj-lt"/>
              </a:rPr>
              <a:t>Våre tiltak: </a:t>
            </a:r>
          </a:p>
          <a:p>
            <a:r>
              <a:rPr lang="nb-NO" sz="5400" b="1" dirty="0">
                <a:solidFill>
                  <a:srgbClr val="5E9AA0"/>
                </a:solidFill>
                <a:latin typeface="+mj-lt"/>
              </a:rPr>
              <a:t>Arbeidsforberedende trening (AFT)</a:t>
            </a:r>
          </a:p>
        </p:txBody>
      </p:sp>
      <p:sp>
        <p:nvSpPr>
          <p:cNvPr id="13" name="TekstSylinder 12">
            <a:extLst>
              <a:ext uri="{FF2B5EF4-FFF2-40B4-BE49-F238E27FC236}">
                <a16:creationId xmlns:a16="http://schemas.microsoft.com/office/drawing/2014/main" id="{090306F9-F73E-463A-8913-78137D633A58}"/>
              </a:ext>
            </a:extLst>
          </p:cNvPr>
          <p:cNvSpPr txBox="1"/>
          <p:nvPr/>
        </p:nvSpPr>
        <p:spPr>
          <a:xfrm>
            <a:off x="491453" y="1409030"/>
            <a:ext cx="10916776" cy="5262979"/>
          </a:xfrm>
          <a:prstGeom prst="rect">
            <a:avLst/>
          </a:prstGeom>
          <a:noFill/>
        </p:spPr>
        <p:txBody>
          <a:bodyPr wrap="square" rtlCol="0">
            <a:spAutoFit/>
          </a:bodyPr>
          <a:lstStyle/>
          <a:p>
            <a:pPr marL="457200" indent="-457200">
              <a:buFont typeface="Arial" panose="020B0604020202020204" pitchFamily="34" charset="0"/>
              <a:buChar char="•"/>
            </a:pPr>
            <a:r>
              <a:rPr lang="nb-NO" sz="2800" dirty="0"/>
              <a:t>AFT er et tilbud til den som har nedsatt arbeidsevne og som har behov for arbeidsrettet bistand for å komme i arbeid.</a:t>
            </a:r>
          </a:p>
          <a:p>
            <a:pPr marL="457200" indent="-457200">
              <a:buFont typeface="Arial" panose="020B0604020202020204" pitchFamily="34" charset="0"/>
              <a:buChar char="•"/>
            </a:pPr>
            <a:r>
              <a:rPr lang="nb-NO" sz="2800" dirty="0"/>
              <a:t>Deltagerne i AFT-tiltaket kan i en oppstartsfase få arbeidstrening i et skjermet og tilrettelagt arbeidsmiljø, før man starter opp med arbeidstrening i en ordinær bedrift.</a:t>
            </a:r>
          </a:p>
          <a:p>
            <a:pPr marL="457200" indent="-457200">
              <a:buFont typeface="Arial" panose="020B0604020202020204" pitchFamily="34" charset="0"/>
              <a:buChar char="•"/>
            </a:pPr>
            <a:r>
              <a:rPr lang="nb-NO" sz="2800" dirty="0"/>
              <a:t>AFT tilbyr kartlegging av kompetanse, avklaring av arbeidsevne, arbeidstrening- og opplæring, karriereveiledning og arbeidsformidling.</a:t>
            </a:r>
          </a:p>
          <a:p>
            <a:pPr marL="457200" indent="-457200">
              <a:buFont typeface="Arial" panose="020B0604020202020204" pitchFamily="34" charset="0"/>
              <a:buChar char="•"/>
            </a:pPr>
            <a:r>
              <a:rPr lang="nb-NO" sz="2800" dirty="0"/>
              <a:t>Det kan også tilbys tilrettelagt yrkesfaglig utdanningsløp.</a:t>
            </a:r>
          </a:p>
          <a:p>
            <a:pPr marL="457200" indent="-457200">
              <a:buFont typeface="Arial" panose="020B0604020202020204" pitchFamily="34" charset="0"/>
              <a:buChar char="•"/>
            </a:pPr>
            <a:r>
              <a:rPr lang="nb-NO" sz="2800" dirty="0"/>
              <a:t>AFT har som hovedregel en varighet på inntil 1 år, med mulighet for forlengelse i ytterligere 1 år. </a:t>
            </a:r>
          </a:p>
          <a:p>
            <a:pPr marL="457200" indent="-457200">
              <a:buFont typeface="Arial" panose="020B0604020202020204" pitchFamily="34" charset="0"/>
              <a:buChar char="•"/>
            </a:pPr>
            <a:r>
              <a:rPr lang="nb-NO" sz="2800" dirty="0"/>
              <a:t>Deltagere i AFT-tiltaket er </a:t>
            </a:r>
            <a:r>
              <a:rPr lang="nb-NO" sz="2800" u="sng" dirty="0"/>
              <a:t>ikke ansatt </a:t>
            </a:r>
            <a:r>
              <a:rPr lang="nb-NO" sz="2800" dirty="0"/>
              <a:t>hos tiltaksarrangøren</a:t>
            </a:r>
          </a:p>
          <a:p>
            <a:pPr marL="457200" indent="-457200">
              <a:buFont typeface="Arial" panose="020B0604020202020204" pitchFamily="34" charset="0"/>
              <a:buChar char="•"/>
            </a:pPr>
            <a:endParaRPr lang="nb-NO" sz="2800" dirty="0"/>
          </a:p>
        </p:txBody>
      </p:sp>
    </p:spTree>
    <p:extLst>
      <p:ext uri="{BB962C8B-B14F-4D97-AF65-F5344CB8AC3E}">
        <p14:creationId xmlns:p14="http://schemas.microsoft.com/office/powerpoint/2010/main" val="335554403"/>
      </p:ext>
    </p:extLst>
  </p:cSld>
  <p:clrMapOvr>
    <a:masterClrMapping/>
  </p:clrMapOvr>
  <p:transition spd="slow">
    <p:strips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00C131-3F09-483C-B126-E5D068875202}"/>
              </a:ext>
            </a:extLst>
          </p:cNvPr>
          <p:cNvSpPr>
            <a:spLocks noGrp="1"/>
          </p:cNvSpPr>
          <p:nvPr>
            <p:ph type="ctrTitle"/>
          </p:nvPr>
        </p:nvSpPr>
        <p:spPr>
          <a:xfrm>
            <a:off x="793102" y="47203"/>
            <a:ext cx="9144000" cy="973723"/>
          </a:xfrm>
        </p:spPr>
        <p:txBody>
          <a:bodyPr>
            <a:normAutofit/>
          </a:bodyPr>
          <a:lstStyle/>
          <a:p>
            <a:pPr algn="l"/>
            <a:r>
              <a:rPr lang="nb-NO" sz="5400" b="1" dirty="0">
                <a:solidFill>
                  <a:srgbClr val="5E9AA0"/>
                </a:solidFill>
              </a:rPr>
              <a:t>Effektene av sammenslåing 1. </a:t>
            </a:r>
          </a:p>
        </p:txBody>
      </p:sp>
      <p:sp>
        <p:nvSpPr>
          <p:cNvPr id="3" name="Undertittel 2">
            <a:extLst>
              <a:ext uri="{FF2B5EF4-FFF2-40B4-BE49-F238E27FC236}">
                <a16:creationId xmlns:a16="http://schemas.microsoft.com/office/drawing/2014/main" id="{40FD545E-2B33-4148-9BA1-75EF91F04864}"/>
              </a:ext>
            </a:extLst>
          </p:cNvPr>
          <p:cNvSpPr>
            <a:spLocks noGrp="1"/>
          </p:cNvSpPr>
          <p:nvPr>
            <p:ph type="subTitle" idx="1"/>
          </p:nvPr>
        </p:nvSpPr>
        <p:spPr>
          <a:xfrm>
            <a:off x="783770" y="1044881"/>
            <a:ext cx="10893705" cy="4992980"/>
          </a:xfrm>
        </p:spPr>
        <p:txBody>
          <a:bodyPr>
            <a:normAutofit fontScale="70000" lnSpcReduction="20000"/>
          </a:bodyPr>
          <a:lstStyle/>
          <a:p>
            <a:pPr algn="l"/>
            <a:r>
              <a:rPr lang="nb-NO" sz="3200" b="1" dirty="0">
                <a:latin typeface="+mj-lt"/>
              </a:rPr>
              <a:t>Hvorfor vi valgte å slå oss sammen (Fusjonerte):</a:t>
            </a:r>
          </a:p>
          <a:p>
            <a:pPr marL="342900" indent="-342900" algn="l">
              <a:buFont typeface="Arial" panose="020B0604020202020204" pitchFamily="34" charset="0"/>
              <a:buChar char="•"/>
            </a:pPr>
            <a:r>
              <a:rPr lang="nb-NO" dirty="0"/>
              <a:t>Endringer i tiltaksstruktur, anbudsutsetting og tap av tiltaksplasser</a:t>
            </a:r>
            <a:r>
              <a:rPr lang="nb-NO" dirty="0">
                <a:solidFill>
                  <a:prstClr val="black"/>
                </a:solidFill>
                <a:latin typeface="Calibri" panose="020F0502020204030204" pitchFamily="34" charset="0"/>
                <a:cs typeface="Times New Roman" panose="02020603050405020304" pitchFamily="18" charset="0"/>
              </a:rPr>
              <a:t>:</a:t>
            </a:r>
          </a:p>
          <a:p>
            <a:pPr algn="l"/>
            <a:endParaRPr kumimoji="0" lang="nb-NO"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buFont typeface="Arial" panose="020B0604020202020204" pitchFamily="34" charset="0"/>
              <a:buChar char="•"/>
            </a:pPr>
            <a:r>
              <a:rPr kumimoji="0" lang="nb-NO" sz="2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Som et resultat av dette har flere aktører(både lokale og nasjonale) posisjonert seg, og har, eller vurderer å etablere seg i vårt geografiske nærområde.</a:t>
            </a:r>
          </a:p>
          <a:p>
            <a:pPr marL="800100" lvl="1" indent="-342900" algn="l">
              <a:buFont typeface="Arial" panose="020B0604020202020204" pitchFamily="34" charset="0"/>
              <a:buChar char="•"/>
            </a:pPr>
            <a:r>
              <a:rPr lang="nb-NO" sz="2600" dirty="0"/>
              <a:t>Det ble tatt et lokalt initiativ av daglige leder i Grue Service AS, Odal Kompetansesenter AS og Promenaden Kongsvinger AS, som sendte et notat til de respektive styrelederne.</a:t>
            </a:r>
          </a:p>
          <a:p>
            <a:pPr marL="800100" lvl="1" indent="-342900" algn="l">
              <a:buFont typeface="Arial" panose="020B0604020202020204" pitchFamily="34" charset="0"/>
              <a:buChar char="•"/>
            </a:pPr>
            <a:r>
              <a:rPr lang="nb-NO" sz="2600" dirty="0"/>
              <a:t>Initiativet ble fulgt opp med fellesmøter og diskusjoner før det ble avtalt et møte med NAV. </a:t>
            </a:r>
          </a:p>
          <a:p>
            <a:pPr lvl="1" algn="l"/>
            <a:endParaRPr lang="nb-NO" sz="2600" dirty="0"/>
          </a:p>
          <a:p>
            <a:pPr marL="342900" indent="-342900" algn="l">
              <a:buFont typeface="Arial" panose="020B0604020202020204" pitchFamily="34" charset="0"/>
              <a:buChar char="•"/>
            </a:pPr>
            <a:r>
              <a:rPr lang="nb-NO" sz="2600" dirty="0" err="1">
                <a:effectLst/>
                <a:latin typeface="Calibri" panose="020F0502020204030204" pitchFamily="34" charset="0"/>
                <a:ea typeface="Calibri" panose="020F0502020204030204" pitchFamily="34" charset="0"/>
                <a:cs typeface="Times New Roman" panose="02020603050405020304" pitchFamily="18" charset="0"/>
              </a:rPr>
              <a:t>Ref</a:t>
            </a:r>
            <a:r>
              <a:rPr lang="nb-NO" sz="2600" dirty="0">
                <a:effectLst/>
                <a:latin typeface="Calibri" panose="020F0502020204030204" pitchFamily="34" charset="0"/>
                <a:ea typeface="Calibri" panose="020F0502020204030204" pitchFamily="34" charset="0"/>
                <a:cs typeface="Times New Roman" panose="02020603050405020304" pitchFamily="18" charset="0"/>
              </a:rPr>
              <a:t>: møte med NAV Innlandet 22.02.19</a:t>
            </a:r>
          </a:p>
          <a:p>
            <a:pPr marL="800100" lvl="1" indent="-342900" algn="l">
              <a:buFont typeface="Symbol" panose="05050102010706020507" pitchFamily="18" charset="2"/>
              <a:buChar char=""/>
            </a:pPr>
            <a:r>
              <a:rPr lang="nb-NO" sz="2600" dirty="0">
                <a:ea typeface="Calibri" panose="020F0502020204030204" pitchFamily="34" charset="0"/>
                <a:cs typeface="Times New Roman" panose="02020603050405020304" pitchFamily="18" charset="0"/>
              </a:rPr>
              <a:t>NAV</a:t>
            </a:r>
            <a:r>
              <a:rPr lang="nb-NO" sz="2600" dirty="0">
                <a:effectLst/>
                <a:ea typeface="Calibri" panose="020F0502020204030204" pitchFamily="34" charset="0"/>
                <a:cs typeface="Times New Roman" panose="02020603050405020304" pitchFamily="18" charset="0"/>
              </a:rPr>
              <a:t> ønsker færre, større og bedre virksomheter fremover. </a:t>
            </a:r>
          </a:p>
          <a:p>
            <a:pPr marL="800100" lvl="1" indent="-342900" algn="l">
              <a:buFont typeface="Symbol" panose="05050102010706020507" pitchFamily="18" charset="2"/>
              <a:buChar char=""/>
            </a:pPr>
            <a:r>
              <a:rPr lang="nb-NO" sz="2600" dirty="0">
                <a:effectLst/>
                <a:ea typeface="Calibri" panose="020F0502020204030204" pitchFamily="34" charset="0"/>
                <a:cs typeface="Times New Roman" panose="02020603050405020304" pitchFamily="18" charset="0"/>
              </a:rPr>
              <a:t>Kongsvingerregionen har for mange små aktører. </a:t>
            </a:r>
          </a:p>
          <a:p>
            <a:pPr marL="1200150" lvl="2" indent="-285750" algn="l">
              <a:buFont typeface="Courier New" panose="02070309020205020404" pitchFamily="49" charset="0"/>
              <a:buChar char="o"/>
            </a:pPr>
            <a:r>
              <a:rPr lang="nb-NO" sz="2600" u="sng" dirty="0">
                <a:effectLst/>
                <a:ea typeface="Calibri" panose="020F0502020204030204" pitchFamily="34" charset="0"/>
                <a:cs typeface="Times New Roman" panose="02020603050405020304" pitchFamily="18" charset="0"/>
              </a:rPr>
              <a:t>Til sammenligning: Hele Gudbrandsdalen har kun to aktører, men flere lokasjoner. </a:t>
            </a:r>
          </a:p>
          <a:p>
            <a:pPr marL="800100" lvl="1" indent="-342900" algn="l">
              <a:buFont typeface="Symbol" panose="05050102010706020507" pitchFamily="18" charset="2"/>
              <a:buChar char=""/>
            </a:pPr>
            <a:r>
              <a:rPr lang="nb-NO" sz="2600" dirty="0">
                <a:effectLst/>
                <a:ea typeface="Calibri" panose="020F0502020204030204" pitchFamily="34" charset="0"/>
                <a:cs typeface="Times New Roman" panose="02020603050405020304" pitchFamily="18" charset="0"/>
              </a:rPr>
              <a:t>AFT tiltaket blir sannsynligvis satt ut på anbud ila. 3 – 6 år. </a:t>
            </a:r>
          </a:p>
          <a:p>
            <a:pPr marL="1200150" lvl="2" indent="-285750" algn="l">
              <a:buFont typeface="Courier New" panose="02070309020205020404" pitchFamily="49" charset="0"/>
              <a:buChar char="o"/>
            </a:pPr>
            <a:r>
              <a:rPr lang="nb-NO" sz="2600" dirty="0">
                <a:effectLst/>
                <a:ea typeface="Calibri" panose="020F0502020204030204" pitchFamily="34" charset="0"/>
                <a:cs typeface="Times New Roman" panose="02020603050405020304" pitchFamily="18" charset="0"/>
              </a:rPr>
              <a:t>Små aktører vil ikke kunne nå opp i konkurransen om å tilby AFT-tiltaket.</a:t>
            </a:r>
          </a:p>
          <a:p>
            <a:pPr marL="800100" lvl="1" indent="-342900" algn="l">
              <a:buFont typeface="Symbol" panose="05050102010706020507" pitchFamily="18" charset="2"/>
              <a:buChar char=""/>
            </a:pPr>
            <a:r>
              <a:rPr lang="nb-NO" sz="2600" dirty="0">
                <a:effectLst/>
                <a:ea typeface="Calibri" panose="020F0502020204030204" pitchFamily="34" charset="0"/>
                <a:cs typeface="Times New Roman" panose="02020603050405020304" pitchFamily="18" charset="0"/>
              </a:rPr>
              <a:t>En større aktør, spesialisert på VTA, vil kunne få flere tiltaksplasser. Et kraftsenter for VTA og lavterskel-tiltak er et utrykt ønske fra NAV.</a:t>
            </a:r>
          </a:p>
          <a:p>
            <a:pPr marL="800100" lvl="1" indent="-342900" algn="l">
              <a:buFont typeface="Symbol" panose="05050102010706020507" pitchFamily="18" charset="2"/>
              <a:buChar char=""/>
            </a:pPr>
            <a:r>
              <a:rPr lang="nb-NO" sz="2600" dirty="0">
                <a:effectLst/>
                <a:ea typeface="Calibri" panose="020F0502020204030204" pitchFamily="34" charset="0"/>
                <a:cs typeface="Times New Roman" panose="02020603050405020304" pitchFamily="18" charset="0"/>
              </a:rPr>
              <a:t>Det optimale for NAV er </a:t>
            </a:r>
            <a:r>
              <a:rPr lang="nb-NO" sz="2600" u="sng" dirty="0">
                <a:effectLst/>
                <a:ea typeface="Calibri" panose="020F0502020204030204" pitchFamily="34" charset="0"/>
                <a:cs typeface="Times New Roman" panose="02020603050405020304" pitchFamily="18" charset="0"/>
              </a:rPr>
              <a:t>en tiltaksleverandør </a:t>
            </a:r>
            <a:r>
              <a:rPr lang="nb-NO" sz="2600" dirty="0">
                <a:effectLst/>
                <a:ea typeface="Calibri" panose="020F0502020204030204" pitchFamily="34" charset="0"/>
                <a:cs typeface="Times New Roman" panose="02020603050405020304" pitchFamily="18" charset="0"/>
              </a:rPr>
              <a:t>å forholde seg til.</a:t>
            </a:r>
          </a:p>
          <a:p>
            <a:pPr marL="800100" lvl="1" indent="-342900" algn="l">
              <a:spcAft>
                <a:spcPts val="1000"/>
              </a:spcAft>
              <a:buFont typeface="Symbol" panose="05050102010706020507" pitchFamily="18" charset="2"/>
              <a:buChar char=""/>
            </a:pPr>
            <a:r>
              <a:rPr lang="nb-NO" sz="2600" dirty="0">
                <a:effectLst/>
                <a:ea typeface="Calibri" panose="020F0502020204030204" pitchFamily="34" charset="0"/>
                <a:cs typeface="Times New Roman" panose="02020603050405020304" pitchFamily="18" charset="0"/>
              </a:rPr>
              <a:t>NAV tilbød å yte bistand i prosessen og ville gjerne i møter med eierrepresentantene.</a:t>
            </a:r>
            <a:endParaRPr lang="nb-NO" dirty="0"/>
          </a:p>
        </p:txBody>
      </p:sp>
      <p:pic>
        <p:nvPicPr>
          <p:cNvPr id="5" name="Bilde 4" descr="Et bilde som inneholder skilt, tegning, mat&#10;&#10;Automatisk generert beskrivelse">
            <a:extLst>
              <a:ext uri="{FF2B5EF4-FFF2-40B4-BE49-F238E27FC236}">
                <a16:creationId xmlns:a16="http://schemas.microsoft.com/office/drawing/2014/main" id="{6AE7A276-0666-4541-B947-B66D5766C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7" name="Ellipse 6">
            <a:extLst>
              <a:ext uri="{FF2B5EF4-FFF2-40B4-BE49-F238E27FC236}">
                <a16:creationId xmlns:a16="http://schemas.microsoft.com/office/drawing/2014/main" id="{8631EECF-6B1A-49C7-BA53-BBF1D0748B3F}"/>
              </a:ext>
            </a:extLst>
          </p:cNvPr>
          <p:cNvSpPr/>
          <p:nvPr/>
        </p:nvSpPr>
        <p:spPr>
          <a:xfrm>
            <a:off x="783771" y="6387573"/>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ktangel 8">
            <a:extLst>
              <a:ext uri="{FF2B5EF4-FFF2-40B4-BE49-F238E27FC236}">
                <a16:creationId xmlns:a16="http://schemas.microsoft.com/office/drawing/2014/main" id="{83D1304A-2984-4DA3-A5C3-6AEAD547729B}"/>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989772"/>
      </p:ext>
    </p:extLst>
  </p:cSld>
  <p:clrMapOvr>
    <a:masterClrMapping/>
  </p:clrMapOvr>
  <p:transition spd="slow">
    <p:strips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00C131-3F09-483C-B126-E5D068875202}"/>
              </a:ext>
            </a:extLst>
          </p:cNvPr>
          <p:cNvSpPr>
            <a:spLocks noGrp="1"/>
          </p:cNvSpPr>
          <p:nvPr>
            <p:ph type="ctrTitle"/>
          </p:nvPr>
        </p:nvSpPr>
        <p:spPr>
          <a:xfrm>
            <a:off x="783771" y="150548"/>
            <a:ext cx="9144000" cy="973723"/>
          </a:xfrm>
        </p:spPr>
        <p:txBody>
          <a:bodyPr>
            <a:normAutofit/>
          </a:bodyPr>
          <a:lstStyle/>
          <a:p>
            <a:pPr algn="l"/>
            <a:r>
              <a:rPr lang="nb-NO" sz="5400" b="1" dirty="0">
                <a:solidFill>
                  <a:srgbClr val="5E9AA0"/>
                </a:solidFill>
              </a:rPr>
              <a:t>Effektene av sammenslåing 2. </a:t>
            </a:r>
          </a:p>
        </p:txBody>
      </p:sp>
      <p:sp>
        <p:nvSpPr>
          <p:cNvPr id="3" name="Undertittel 2">
            <a:extLst>
              <a:ext uri="{FF2B5EF4-FFF2-40B4-BE49-F238E27FC236}">
                <a16:creationId xmlns:a16="http://schemas.microsoft.com/office/drawing/2014/main" id="{40FD545E-2B33-4148-9BA1-75EF91F04864}"/>
              </a:ext>
            </a:extLst>
          </p:cNvPr>
          <p:cNvSpPr>
            <a:spLocks noGrp="1"/>
          </p:cNvSpPr>
          <p:nvPr>
            <p:ph type="subTitle" idx="1"/>
          </p:nvPr>
        </p:nvSpPr>
        <p:spPr>
          <a:xfrm>
            <a:off x="783771" y="1128105"/>
            <a:ext cx="10532978" cy="4909756"/>
          </a:xfrm>
        </p:spPr>
        <p:txBody>
          <a:bodyPr>
            <a:normAutofit fontScale="32500" lnSpcReduction="20000"/>
          </a:bodyPr>
          <a:lstStyle/>
          <a:p>
            <a:pPr algn="l"/>
            <a:r>
              <a:rPr lang="nb-NO" sz="9800" b="1" dirty="0"/>
              <a:t>Har vi oppnådd ønsket effekt:</a:t>
            </a:r>
          </a:p>
          <a:p>
            <a:pPr algn="l"/>
            <a:endParaRPr lang="nb-NO" sz="9800" b="1" dirty="0"/>
          </a:p>
          <a:p>
            <a:pPr marL="457200" indent="-457200" algn="l">
              <a:buAutoNum type="arabicPeriod"/>
            </a:pPr>
            <a:r>
              <a:rPr lang="nb-NO" sz="6800" dirty="0"/>
              <a:t>Ja, vi er nå </a:t>
            </a:r>
            <a:r>
              <a:rPr lang="nb-NO" sz="6800" u="sng" dirty="0"/>
              <a:t>en tiltaksarrangør</a:t>
            </a:r>
            <a:r>
              <a:rPr lang="nb-NO" sz="6800" dirty="0"/>
              <a:t>. ( To leverandører mindre for NAV å forholde seg til)</a:t>
            </a:r>
          </a:p>
          <a:p>
            <a:pPr marL="457200" indent="-457200" algn="l">
              <a:buAutoNum type="arabicPeriod"/>
            </a:pPr>
            <a:endParaRPr lang="nb-NO" sz="6800" dirty="0"/>
          </a:p>
          <a:p>
            <a:pPr marL="457200" indent="-457200" algn="l">
              <a:buAutoNum type="arabicPeriod"/>
            </a:pPr>
            <a:r>
              <a:rPr lang="nb-NO" sz="6800" dirty="0"/>
              <a:t>Vi har fått et større fagmiljø under en attføringsleder, og samlet sett økt vår kompetanse og fremstår nå som mer attraktive for NAV. </a:t>
            </a:r>
          </a:p>
          <a:p>
            <a:pPr marL="457200" indent="-457200" algn="l">
              <a:buAutoNum type="arabicPeriod"/>
            </a:pPr>
            <a:endParaRPr kumimoji="0" lang="nb-NO" sz="6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indent="-457200" algn="l">
              <a:buAutoNum type="arabicPeriod"/>
            </a:pPr>
            <a:r>
              <a:rPr lang="nb-NO" sz="6800" dirty="0">
                <a:solidFill>
                  <a:prstClr val="black"/>
                </a:solidFill>
                <a:latin typeface="Calibri" panose="020F0502020204030204"/>
              </a:rPr>
              <a:t>Vi har nå s</a:t>
            </a:r>
            <a:r>
              <a:rPr kumimoji="0" lang="nb-NO" sz="6800" b="0" i="0" u="none" strike="noStrike" kern="1200" cap="none" spc="0" normalizeH="0" baseline="0" noProof="0" dirty="0">
                <a:ln>
                  <a:noFill/>
                </a:ln>
                <a:solidFill>
                  <a:prstClr val="black"/>
                </a:solidFill>
                <a:effectLst/>
                <a:uLnTx/>
                <a:uFillTx/>
                <a:latin typeface="Calibri" panose="020F0502020204030204"/>
                <a:ea typeface="+mn-ea"/>
                <a:cs typeface="+mn-cs"/>
              </a:rPr>
              <a:t>tørre fleksibilitet og er mindre sårbare ved fravær blant veiledere.</a:t>
            </a:r>
          </a:p>
          <a:p>
            <a:pPr marL="457200" indent="-457200" algn="l">
              <a:buAutoNum type="arabicPeriod"/>
            </a:pPr>
            <a:endParaRPr lang="nb-NO" sz="6800" dirty="0"/>
          </a:p>
          <a:p>
            <a:pPr marL="457200" indent="-457200" algn="l">
              <a:buAutoNum type="arabicPeriod"/>
            </a:pPr>
            <a:r>
              <a:rPr lang="nb-NO" sz="6800" dirty="0"/>
              <a:t>Vi har samlet sett økt utvalget av arbeidsarenaer, noe som gir økt valgfrihet og muligheter for våre tiltaksdeltakere.</a:t>
            </a:r>
          </a:p>
          <a:p>
            <a:pPr marL="457200" indent="-457200" algn="l">
              <a:buAutoNum type="arabicPeriod"/>
            </a:pPr>
            <a:endParaRPr lang="nb-NO" sz="6800" dirty="0"/>
          </a:p>
          <a:p>
            <a:pPr marL="457200" indent="-457200" algn="l">
              <a:buAutoNum type="arabicPeriod"/>
            </a:pPr>
            <a:r>
              <a:rPr lang="nb-NO" sz="6800" dirty="0"/>
              <a:t>Gjennom å imøtekomme NAV sine behov og ønsker har vi bidratt til å sikre lokale arbeids- og tiltaksplasser.</a:t>
            </a:r>
          </a:p>
          <a:p>
            <a:pPr marL="457200" indent="-457200" algn="l">
              <a:buAutoNum type="arabicPeriod"/>
            </a:pPr>
            <a:endParaRPr lang="nb-NO" dirty="0"/>
          </a:p>
        </p:txBody>
      </p:sp>
      <p:pic>
        <p:nvPicPr>
          <p:cNvPr id="5" name="Bilde 4" descr="Et bilde som inneholder skilt, tegning, mat&#10;&#10;Automatisk generert beskrivelse">
            <a:extLst>
              <a:ext uri="{FF2B5EF4-FFF2-40B4-BE49-F238E27FC236}">
                <a16:creationId xmlns:a16="http://schemas.microsoft.com/office/drawing/2014/main" id="{6AE7A276-0666-4541-B947-B66D5766C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7" name="Ellipse 6">
            <a:extLst>
              <a:ext uri="{FF2B5EF4-FFF2-40B4-BE49-F238E27FC236}">
                <a16:creationId xmlns:a16="http://schemas.microsoft.com/office/drawing/2014/main" id="{8631EECF-6B1A-49C7-BA53-BBF1D0748B3F}"/>
              </a:ext>
            </a:extLst>
          </p:cNvPr>
          <p:cNvSpPr/>
          <p:nvPr/>
        </p:nvSpPr>
        <p:spPr>
          <a:xfrm>
            <a:off x="783771" y="6387573"/>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ktangel 8">
            <a:extLst>
              <a:ext uri="{FF2B5EF4-FFF2-40B4-BE49-F238E27FC236}">
                <a16:creationId xmlns:a16="http://schemas.microsoft.com/office/drawing/2014/main" id="{83D1304A-2984-4DA3-A5C3-6AEAD547729B}"/>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738925"/>
      </p:ext>
    </p:extLst>
  </p:cSld>
  <p:clrMapOvr>
    <a:masterClrMapping/>
  </p:clrMapOvr>
  <p:transition spd="slow">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00C131-3F09-483C-B126-E5D068875202}"/>
              </a:ext>
            </a:extLst>
          </p:cNvPr>
          <p:cNvSpPr>
            <a:spLocks noGrp="1"/>
          </p:cNvSpPr>
          <p:nvPr>
            <p:ph type="ctrTitle"/>
          </p:nvPr>
        </p:nvSpPr>
        <p:spPr>
          <a:xfrm>
            <a:off x="793102" y="146358"/>
            <a:ext cx="9144000" cy="973723"/>
          </a:xfrm>
        </p:spPr>
        <p:txBody>
          <a:bodyPr>
            <a:normAutofit/>
          </a:bodyPr>
          <a:lstStyle/>
          <a:p>
            <a:pPr algn="l"/>
            <a:r>
              <a:rPr lang="nb-NO" sz="5400" b="1" dirty="0">
                <a:solidFill>
                  <a:srgbClr val="5E9AA0"/>
                </a:solidFill>
              </a:rPr>
              <a:t>Effektene av sammenslåing 3. </a:t>
            </a:r>
          </a:p>
        </p:txBody>
      </p:sp>
      <p:sp>
        <p:nvSpPr>
          <p:cNvPr id="3" name="Undertittel 2">
            <a:extLst>
              <a:ext uri="{FF2B5EF4-FFF2-40B4-BE49-F238E27FC236}">
                <a16:creationId xmlns:a16="http://schemas.microsoft.com/office/drawing/2014/main" id="{40FD545E-2B33-4148-9BA1-75EF91F04864}"/>
              </a:ext>
            </a:extLst>
          </p:cNvPr>
          <p:cNvSpPr>
            <a:spLocks noGrp="1"/>
          </p:cNvSpPr>
          <p:nvPr>
            <p:ph type="subTitle" idx="1"/>
          </p:nvPr>
        </p:nvSpPr>
        <p:spPr>
          <a:xfrm>
            <a:off x="793102" y="1207508"/>
            <a:ext cx="11295434" cy="5504133"/>
          </a:xfrm>
        </p:spPr>
        <p:txBody>
          <a:bodyPr>
            <a:normAutofit fontScale="77500" lnSpcReduction="20000"/>
          </a:bodyPr>
          <a:lstStyle/>
          <a:p>
            <a:pPr algn="l"/>
            <a:r>
              <a:rPr lang="nb-NO" sz="3200" b="1" dirty="0"/>
              <a:t>Fordeler og ulemper vi har erfart:</a:t>
            </a:r>
          </a:p>
          <a:p>
            <a:pPr marL="457200" marR="0" lvl="0" indent="-457200" algn="l" defTabSz="914400" rtl="0" eaLnBrk="1" fontAlgn="auto" latinLnBrk="0" hangingPunct="1">
              <a:lnSpc>
                <a:spcPct val="90000"/>
              </a:lnSpc>
              <a:spcBef>
                <a:spcPts val="1000"/>
              </a:spcBef>
              <a:spcAft>
                <a:spcPts val="0"/>
              </a:spcAft>
              <a:buClrTx/>
              <a:buSzTx/>
              <a:buAutoNum type="arabicPeriod"/>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Sammenslåingen frigjorde personalressurser og reduserte våre kostnader</a:t>
            </a:r>
          </a:p>
          <a:p>
            <a:pPr marL="457200" marR="0" lvl="0" indent="-457200" algn="l" defTabSz="914400" rtl="0" eaLnBrk="1" fontAlgn="auto" latinLnBrk="0" hangingPunct="1">
              <a:lnSpc>
                <a:spcPct val="90000"/>
              </a:lnSpc>
              <a:spcBef>
                <a:spcPts val="1000"/>
              </a:spcBef>
              <a:spcAft>
                <a:spcPts val="0"/>
              </a:spcAft>
              <a:buClrTx/>
              <a:buSzTx/>
              <a:buAutoNum type="arabicPeriod"/>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Vi har kapasitet til å søke og har fått innvilget prosjektmidler. </a:t>
            </a:r>
          </a:p>
          <a:p>
            <a:pPr marL="457200" indent="-457200" algn="l">
              <a:buFont typeface="+mj-lt"/>
              <a:buAutoNum type="arabicPeriod"/>
              <a:defRPr/>
            </a:pPr>
            <a:r>
              <a:rPr lang="nb-NO" sz="2800" dirty="0">
                <a:solidFill>
                  <a:prstClr val="black"/>
                </a:solidFill>
                <a:latin typeface="Calibri" panose="020F0502020204030204"/>
              </a:rPr>
              <a:t>Vi fikk NAV sin godkjenning til å drifte EQUASS og å holde kurs i forbindelse med dette.</a:t>
            </a:r>
          </a:p>
          <a:p>
            <a:pPr marL="914400" lvl="1" indent="-457200" algn="l">
              <a:buFont typeface="Arial" panose="020B0604020202020204" pitchFamily="34" charset="0"/>
              <a:buChar char="•"/>
              <a:defRPr/>
            </a:pPr>
            <a:r>
              <a:rPr lang="nb-NO" sz="2300" dirty="0">
                <a:solidFill>
                  <a:prstClr val="black"/>
                </a:solidFill>
              </a:rPr>
              <a:t>EQUASS (European </a:t>
            </a:r>
            <a:r>
              <a:rPr lang="nb-NO" sz="2300" dirty="0" err="1">
                <a:solidFill>
                  <a:prstClr val="black"/>
                </a:solidFill>
              </a:rPr>
              <a:t>Quality</a:t>
            </a:r>
            <a:r>
              <a:rPr lang="nb-NO" sz="2300" dirty="0">
                <a:solidFill>
                  <a:prstClr val="black"/>
                </a:solidFill>
              </a:rPr>
              <a:t> in </a:t>
            </a:r>
            <a:r>
              <a:rPr lang="nb-NO" sz="2300" dirty="0" err="1">
                <a:solidFill>
                  <a:prstClr val="black"/>
                </a:solidFill>
              </a:rPr>
              <a:t>Social</a:t>
            </a:r>
            <a:r>
              <a:rPr lang="nb-NO" sz="2300" dirty="0">
                <a:solidFill>
                  <a:prstClr val="black"/>
                </a:solidFill>
              </a:rPr>
              <a:t> Services) er et Europeisk kvalitetssystem for sosial- og velferdstjenester. Systemet benyttes av de fleste leverandører av arbeidsmarkedstjenester i skjermet sektor i Norge.  </a:t>
            </a:r>
          </a:p>
          <a:p>
            <a:pPr marL="914400" lvl="1" indent="-457200" algn="l">
              <a:buFont typeface="Arial" panose="020B0604020202020204" pitchFamily="34" charset="0"/>
              <a:buChar char="•"/>
              <a:defRPr/>
            </a:pPr>
            <a:r>
              <a:rPr kumimoji="0" lang="nb-NO" sz="2300" b="0" i="0" u="none" strike="noStrike" kern="1200" cap="none" spc="0" normalizeH="0" baseline="0" noProof="0" dirty="0">
                <a:ln>
                  <a:noFill/>
                </a:ln>
                <a:solidFill>
                  <a:prstClr val="black"/>
                </a:solidFill>
                <a:effectLst/>
                <a:uLnTx/>
                <a:uFillTx/>
                <a:latin typeface="Calibri" panose="020F0502020204030204"/>
                <a:ea typeface="+mn-ea"/>
                <a:cs typeface="+mn-cs"/>
              </a:rPr>
              <a:t>Vi er nasjonal representant for EQUASS i Norge.</a:t>
            </a:r>
          </a:p>
          <a:p>
            <a:pPr marL="914400" lvl="1" indent="-457200" algn="l">
              <a:buFont typeface="Arial" panose="020B0604020202020204" pitchFamily="34" charset="0"/>
              <a:buChar char="•"/>
              <a:defRPr/>
            </a:pPr>
            <a:r>
              <a:rPr kumimoji="0" lang="nb-NO" sz="2300" b="0" i="0" u="none" strike="noStrike" kern="1200" cap="none" spc="0" normalizeH="0" baseline="0" noProof="0" dirty="0">
                <a:ln>
                  <a:noFill/>
                </a:ln>
                <a:solidFill>
                  <a:prstClr val="black"/>
                </a:solidFill>
                <a:effectLst/>
                <a:uLnTx/>
                <a:uFillTx/>
                <a:latin typeface="Calibri" panose="020F0502020204030204"/>
                <a:ea typeface="+mn-ea"/>
                <a:cs typeface="+mn-cs"/>
              </a:rPr>
              <a:t>Som de eneste i Europa har vi ekspertkompetanse på EQUASS og kurser både tjenesteleverandører, EQUASS revisorer og konsulenter.</a:t>
            </a:r>
          </a:p>
          <a:p>
            <a:pPr marL="457200" indent="-457200" algn="l">
              <a:buFont typeface="+mj-lt"/>
              <a:buAutoNum type="arabicPeriod"/>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Vi har storkundefordeler mht. innkjøp, og mottar årlig bonus fra f.eks. Konsum-gruppen.</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Vi har økt kundemassen, med nedslagsfelt fra Nes til svenskegrensen (middager og vaskeri).</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Ulemper pr. dato er:</a:t>
            </a:r>
          </a:p>
          <a:p>
            <a:pPr marL="914400" lvl="1" indent="-457200" algn="l">
              <a:spcBef>
                <a:spcPts val="1000"/>
              </a:spcBef>
              <a:buFont typeface="Arial" panose="020B0604020202020204" pitchFamily="34" charset="0"/>
              <a:buChar char="•"/>
              <a:defRPr/>
            </a:pPr>
            <a:r>
              <a:rPr kumimoji="0" lang="nb-NO" sz="2300" b="0" i="0" u="none" strike="noStrike" kern="1200" cap="none" spc="0" normalizeH="0" baseline="0" noProof="0" dirty="0">
                <a:ln>
                  <a:noFill/>
                </a:ln>
                <a:solidFill>
                  <a:prstClr val="black"/>
                </a:solidFill>
                <a:effectLst/>
                <a:uLnTx/>
                <a:uFillTx/>
                <a:latin typeface="Calibri" panose="020F0502020204030204"/>
                <a:ea typeface="+mn-ea"/>
                <a:cs typeface="+mn-cs"/>
              </a:rPr>
              <a:t>Koronaens begrensninger for samhandling og å bli kjent over «grensene».</a:t>
            </a:r>
          </a:p>
          <a:p>
            <a:pPr marL="914400" lvl="1" indent="-457200" algn="l">
              <a:spcBef>
                <a:spcPts val="1000"/>
              </a:spcBef>
              <a:buFont typeface="Arial" panose="020B0604020202020204" pitchFamily="34" charset="0"/>
              <a:buChar char="•"/>
              <a:defRPr/>
            </a:pPr>
            <a:r>
              <a:rPr lang="nb-NO" sz="2300" dirty="0">
                <a:solidFill>
                  <a:prstClr val="black"/>
                </a:solidFill>
                <a:latin typeface="Calibri" panose="020F0502020204030204"/>
              </a:rPr>
              <a:t>Reiseavstander og økt møtevirksomhet i lederteam og fagteam (Koronapandemien har medført at vi har tatt i bruk digitale løsninger som til en viss grad reduserer reisetiden)</a:t>
            </a:r>
          </a:p>
          <a:p>
            <a:pPr lvl="1" algn="l">
              <a:spcBef>
                <a:spcPts val="1000"/>
              </a:spcBef>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algn="l"/>
            <a:endParaRPr lang="nb-NO" sz="2000" dirty="0"/>
          </a:p>
        </p:txBody>
      </p:sp>
      <p:pic>
        <p:nvPicPr>
          <p:cNvPr id="5" name="Bilde 4" descr="Et bilde som inneholder skilt, tegning, mat&#10;&#10;Automatisk generert beskrivelse">
            <a:extLst>
              <a:ext uri="{FF2B5EF4-FFF2-40B4-BE49-F238E27FC236}">
                <a16:creationId xmlns:a16="http://schemas.microsoft.com/office/drawing/2014/main" id="{6AE7A276-0666-4541-B947-B66D5766C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102" y="6037861"/>
            <a:ext cx="1828804" cy="566929"/>
          </a:xfrm>
          <a:prstGeom prst="rect">
            <a:avLst/>
          </a:prstGeom>
        </p:spPr>
      </p:pic>
      <p:sp>
        <p:nvSpPr>
          <p:cNvPr id="7" name="Ellipse 6">
            <a:extLst>
              <a:ext uri="{FF2B5EF4-FFF2-40B4-BE49-F238E27FC236}">
                <a16:creationId xmlns:a16="http://schemas.microsoft.com/office/drawing/2014/main" id="{8631EECF-6B1A-49C7-BA53-BBF1D0748B3F}"/>
              </a:ext>
            </a:extLst>
          </p:cNvPr>
          <p:cNvSpPr/>
          <p:nvPr/>
        </p:nvSpPr>
        <p:spPr>
          <a:xfrm>
            <a:off x="783771" y="6387573"/>
            <a:ext cx="9050694" cy="45719"/>
          </a:xfrm>
          <a:prstGeom prst="ellipse">
            <a:avLst/>
          </a:prstGeom>
          <a:solidFill>
            <a:srgbClr val="85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ktangel 8">
            <a:extLst>
              <a:ext uri="{FF2B5EF4-FFF2-40B4-BE49-F238E27FC236}">
                <a16:creationId xmlns:a16="http://schemas.microsoft.com/office/drawing/2014/main" id="{83D1304A-2984-4DA3-A5C3-6AEAD547729B}"/>
              </a:ext>
            </a:extLst>
          </p:cNvPr>
          <p:cNvSpPr/>
          <p:nvPr/>
        </p:nvSpPr>
        <p:spPr>
          <a:xfrm>
            <a:off x="10515600" y="6531429"/>
            <a:ext cx="942392" cy="73361"/>
          </a:xfrm>
          <a:prstGeom prst="rect">
            <a:avLst/>
          </a:prstGeom>
          <a:solidFill>
            <a:srgbClr val="F9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48805"/>
      </p:ext>
    </p:extLst>
  </p:cSld>
  <p:clrMapOvr>
    <a:masterClrMapping/>
  </p:clrMapOvr>
  <p:transition spd="slow">
    <p:strips dir="ru"/>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4E0CD6AA810E54088A232047DB6EBB8" ma:contentTypeVersion="2" ma:contentTypeDescription="Opprett et nytt dokument." ma:contentTypeScope="" ma:versionID="4f385c401a33ee99d8bf1ec87af0f8bb">
  <xsd:schema xmlns:xsd="http://www.w3.org/2001/XMLSchema" xmlns:xs="http://www.w3.org/2001/XMLSchema" xmlns:p="http://schemas.microsoft.com/office/2006/metadata/properties" xmlns:ns2="452fa137-d007-47b6-99a7-fb3cc9e5c6a8" targetNamespace="http://schemas.microsoft.com/office/2006/metadata/properties" ma:root="true" ma:fieldsID="c6fd9b1c0c162669abcb739f33ba6ac0" ns2:_="">
    <xsd:import namespace="452fa137-d007-47b6-99a7-fb3cc9e5c6a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fa137-d007-47b6-99a7-fb3cc9e5c6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66B8CF-6255-49A7-AD22-AED44A2269B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452fa137-d007-47b6-99a7-fb3cc9e5c6a8"/>
    <ds:schemaRef ds:uri="http://www.w3.org/XML/1998/namespace"/>
    <ds:schemaRef ds:uri="http://purl.org/dc/elements/1.1/"/>
  </ds:schemaRefs>
</ds:datastoreItem>
</file>

<file path=customXml/itemProps2.xml><?xml version="1.0" encoding="utf-8"?>
<ds:datastoreItem xmlns:ds="http://schemas.openxmlformats.org/officeDocument/2006/customXml" ds:itemID="{407948A6-6451-4DA0-AFFC-1841858E2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2fa137-d007-47b6-99a7-fb3cc9e5c6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1A2ED0-1C12-471C-8ECE-EEC896B6B0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2571</TotalTime>
  <Words>1851</Words>
  <Application>Microsoft Office PowerPoint</Application>
  <PresentationFormat>Widescreen</PresentationFormat>
  <Paragraphs>228</Paragraphs>
  <Slides>22</Slides>
  <Notes>4</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22</vt:i4>
      </vt:variant>
    </vt:vector>
  </HeadingPairs>
  <TitlesOfParts>
    <vt:vector size="32" baseType="lpstr">
      <vt:lpstr>Arial</vt:lpstr>
      <vt:lpstr>Calibri</vt:lpstr>
      <vt:lpstr>Calibri Light</vt:lpstr>
      <vt:lpstr>Courier New</vt:lpstr>
      <vt:lpstr>Lora</vt:lpstr>
      <vt:lpstr>Segoe UI</vt:lpstr>
      <vt:lpstr>Symbol</vt:lpstr>
      <vt:lpstr>Verdana</vt:lpstr>
      <vt:lpstr>Wingdings</vt:lpstr>
      <vt:lpstr>Office-tema</vt:lpstr>
      <vt:lpstr>  14. april 2021</vt:lpstr>
      <vt:lpstr>PowerPoint-presentasjon</vt:lpstr>
      <vt:lpstr>Organisering</vt:lpstr>
      <vt:lpstr>PowerPoint-presentasjon</vt:lpstr>
      <vt:lpstr>PowerPoint-presentasjon</vt:lpstr>
      <vt:lpstr>PowerPoint-presentasjon</vt:lpstr>
      <vt:lpstr>Effektene av sammenslåing 1. </vt:lpstr>
      <vt:lpstr>Effektene av sammenslåing 2. </vt:lpstr>
      <vt:lpstr>Effektene av sammenslåing 3. </vt:lpstr>
      <vt:lpstr>Generalforsamling</vt:lpstr>
      <vt:lpstr>Produkter og tjenester 1. </vt:lpstr>
      <vt:lpstr>Produkter og tjenester 1. </vt:lpstr>
      <vt:lpstr>Tjenester 2. </vt:lpstr>
      <vt:lpstr>Tjenester 3. </vt:lpstr>
      <vt:lpstr>Ellers</vt:lpstr>
      <vt:lpstr>Verdsettelse</vt:lpstr>
      <vt:lpstr>PowerPoint-presentasjon</vt:lpstr>
      <vt:lpstr>PowerPoint-presentasjon</vt:lpstr>
      <vt:lpstr>PowerPoint-presentasjon</vt:lpstr>
      <vt:lpstr>PowerPoint-presentasjon</vt:lpstr>
      <vt:lpstr>PowerPoint-presentasjon</vt:lpstr>
      <vt:lpstr>NY VEKST OG KOMPETANSE OM 10 ÅR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ARBEIDSMILJØKARTLEGGING – NY VEKST OG KOMPETANSE 2020</dc:title>
  <dc:creator>Tone Hansen</dc:creator>
  <cp:lastModifiedBy>Nina Finsen</cp:lastModifiedBy>
  <cp:revision>76</cp:revision>
  <cp:lastPrinted>2020-09-10T13:08:23Z</cp:lastPrinted>
  <dcterms:created xsi:type="dcterms:W3CDTF">2020-09-07T12:18:44Z</dcterms:created>
  <dcterms:modified xsi:type="dcterms:W3CDTF">2021-05-17T17:45:16Z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0x01010014E0CD6AA810E54088A232047DB6EBB8</vt:lpwstr>
  </property>
</Properties>
</file>